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58" r:id="rId1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9.xml" /><Relationship Id="rId19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eronica.bohorquez\Documents\MAE_VBJ\17_RENDICION%20DE%20CUENTAS\FORMATOS\Ejecuci&#243;n%20presupuestaria.xlsx" TargetMode="External" /><Relationship Id="rId1" Type="http://schemas.openxmlformats.org/officeDocument/2006/relationships/themeOverride" Target="../theme/themeOverrid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C" sz="1400"/>
              <a:t>Ejecución Presupuestaria 2015</a:t>
            </a:r>
          </a:p>
        </c:rich>
      </c:tx>
      <c:layout>
        <c:manualLayout>
          <c:xMode val="edge"/>
          <c:yMode val="edge"/>
          <c:x val="0.30034711286089238"/>
          <c:y val="4.166666666666666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2.7777777777777267E-3"/>
                  <c:y val="0.26851851851851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5555555555555558E-3"/>
                  <c:y val="0.27314814814814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31750" cmpd="thickThin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Hoja1!$B$4:$C$4</c:f>
              <c:strCache>
                <c:ptCount val="2"/>
                <c:pt idx="0">
                  <c:v>ASIGNADO</c:v>
                </c:pt>
                <c:pt idx="1">
                  <c:v>EJECUTADO</c:v>
                </c:pt>
              </c:strCache>
            </c:strRef>
          </c:cat>
          <c:val>
            <c:numRef>
              <c:f>Hoja1!$B$5:$C$5</c:f>
              <c:numCache>
                <c:formatCode>_(* #,##0_);_(* \(#,##0\);_(* "-"??_);_(@_)</c:formatCode>
                <c:ptCount val="2"/>
                <c:pt idx="0">
                  <c:v>200000</c:v>
                </c:pt>
                <c:pt idx="1">
                  <c:v>190000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2A-6A47-857A-A4CC1F59B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7516904"/>
        <c:axId val="247513768"/>
        <c:axId val="0"/>
      </c:bar3DChart>
      <c:catAx>
        <c:axId val="247516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513768"/>
        <c:crosses val="autoZero"/>
        <c:auto val="1"/>
        <c:lblAlgn val="ctr"/>
        <c:lblOffset val="100"/>
        <c:noMultiLvlLbl val="0"/>
      </c:catAx>
      <c:valAx>
        <c:axId val="247513768"/>
        <c:scaling>
          <c:orientation val="minMax"/>
          <c:max val="24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47516904"/>
        <c:crosses val="autoZero"/>
        <c:crossBetween val="between"/>
        <c:majorUnit val="4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bg1"/>
        </a:gs>
        <a:gs pos="59000">
          <a:schemeClr val="bg1">
            <a:lumMod val="95000"/>
          </a:schemeClr>
        </a:gs>
        <a:gs pos="100000">
          <a:schemeClr val="bg1">
            <a:lumMod val="75000"/>
          </a:schemeClr>
        </a:gs>
        <a:gs pos="100000">
          <a:schemeClr val="bg1">
            <a:lumMod val="85000"/>
          </a:schemeClr>
        </a:gs>
      </a:gsLst>
      <a:lin ang="5400000" scaled="1"/>
    </a:gradFill>
    <a:ln w="9525" cap="flat" cmpd="sng" algn="ctr">
      <a:solidFill>
        <a:schemeClr val="tx2">
          <a:lumMod val="15000"/>
          <a:lumOff val="85000"/>
        </a:schemeClr>
      </a:solidFill>
      <a:round/>
    </a:ln>
    <a:effectLst/>
  </c:spPr>
  <c:txPr>
    <a:bodyPr/>
    <a:lstStyle/>
    <a:p>
      <a:pPr>
        <a:defRPr sz="1000"/>
      </a:pPr>
      <a:endParaRPr lang="es-EC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092629-8F45-4DF1-A77A-603549AE3941}" type="doc">
      <dgm:prSet loTypeId="urn:microsoft.com/office/officeart/2005/8/layout/orgChart1" loCatId="hierarchy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es-EC"/>
        </a:p>
      </dgm:t>
    </dgm:pt>
    <dgm:pt modelId="{8E623026-8FE6-44D0-B02C-97264252AE41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800" dirty="0"/>
            <a:t>Dirección Provincial de xx</a:t>
          </a:r>
        </a:p>
      </dgm:t>
    </dgm:pt>
    <dgm:pt modelId="{44CBAEB7-C8EF-440A-9BD6-2230BB2BA472}" type="parTrans" cxnId="{D536E9A2-108E-4450-970C-E999B93D688A}">
      <dgm:prSet/>
      <dgm:spPr/>
      <dgm:t>
        <a:bodyPr/>
        <a:lstStyle/>
        <a:p>
          <a:endParaRPr lang="es-EC" sz="1800"/>
        </a:p>
      </dgm:t>
    </dgm:pt>
    <dgm:pt modelId="{039006AB-C64F-470C-82F8-DDF131956B4B}" type="sibTrans" cxnId="{D536E9A2-108E-4450-970C-E999B93D688A}">
      <dgm:prSet/>
      <dgm:spPr/>
      <dgm:t>
        <a:bodyPr/>
        <a:lstStyle/>
        <a:p>
          <a:endParaRPr lang="es-EC" sz="1800"/>
        </a:p>
      </dgm:t>
    </dgm:pt>
    <dgm:pt modelId="{6C800017-E0BF-42C2-A0BE-C0B059BB9556}" type="asst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800" dirty="0"/>
            <a:t>Unidad Administrativa Financiera</a:t>
          </a:r>
        </a:p>
      </dgm:t>
    </dgm:pt>
    <dgm:pt modelId="{9476518A-ACBA-4F2D-B28C-47FA16114D8F}" type="parTrans" cxnId="{3D729BC4-C45F-477C-9AE0-B02F80D4B530}">
      <dgm:prSet/>
      <dgm:spPr>
        <a:ln>
          <a:solidFill>
            <a:srgbClr val="92D050"/>
          </a:solidFill>
        </a:ln>
      </dgm:spPr>
      <dgm:t>
        <a:bodyPr/>
        <a:lstStyle/>
        <a:p>
          <a:endParaRPr lang="es-EC" sz="1800"/>
        </a:p>
      </dgm:t>
    </dgm:pt>
    <dgm:pt modelId="{F7973109-76EC-4715-81AB-354277C64314}" type="sibTrans" cxnId="{3D729BC4-C45F-477C-9AE0-B02F80D4B530}">
      <dgm:prSet/>
      <dgm:spPr/>
      <dgm:t>
        <a:bodyPr/>
        <a:lstStyle/>
        <a:p>
          <a:endParaRPr lang="es-EC" sz="1800"/>
        </a:p>
      </dgm:t>
    </dgm:pt>
    <dgm:pt modelId="{B063C84F-442D-4129-913F-0022BB4BFE7C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800" dirty="0"/>
            <a:t>Unidad de Patrimonio Natural</a:t>
          </a:r>
        </a:p>
      </dgm:t>
    </dgm:pt>
    <dgm:pt modelId="{F56B9674-A8A8-476E-BAD0-26672085E425}" type="parTrans" cxnId="{4574D962-A084-4AB4-8131-A4943624E673}">
      <dgm:prSet/>
      <dgm:spPr>
        <a:ln>
          <a:solidFill>
            <a:srgbClr val="92D050"/>
          </a:solidFill>
        </a:ln>
      </dgm:spPr>
      <dgm:t>
        <a:bodyPr/>
        <a:lstStyle/>
        <a:p>
          <a:endParaRPr lang="es-EC" sz="1800"/>
        </a:p>
      </dgm:t>
    </dgm:pt>
    <dgm:pt modelId="{6951D602-8F68-4FC6-B014-951DB6943588}" type="sibTrans" cxnId="{4574D962-A084-4AB4-8131-A4943624E673}">
      <dgm:prSet/>
      <dgm:spPr/>
      <dgm:t>
        <a:bodyPr/>
        <a:lstStyle/>
        <a:p>
          <a:endParaRPr lang="es-EC" sz="1800"/>
        </a:p>
      </dgm:t>
    </dgm:pt>
    <dgm:pt modelId="{CE3B5D42-1368-45C1-B7FD-A462BC9D3390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800" dirty="0"/>
            <a:t>Unidad de Calidad Ambiental</a:t>
          </a:r>
        </a:p>
      </dgm:t>
    </dgm:pt>
    <dgm:pt modelId="{7AD98CE4-3E1B-4A44-B079-ABB33A943D91}" type="parTrans" cxnId="{65921FF8-3AD3-417E-8858-692606515A97}">
      <dgm:prSet/>
      <dgm:spPr>
        <a:ln>
          <a:solidFill>
            <a:srgbClr val="92D050"/>
          </a:solidFill>
        </a:ln>
      </dgm:spPr>
      <dgm:t>
        <a:bodyPr/>
        <a:lstStyle/>
        <a:p>
          <a:endParaRPr lang="es-EC" sz="1800"/>
        </a:p>
      </dgm:t>
    </dgm:pt>
    <dgm:pt modelId="{51E377D9-76F3-422A-B773-E33BD5B63F59}" type="sibTrans" cxnId="{65921FF8-3AD3-417E-8858-692606515A97}">
      <dgm:prSet/>
      <dgm:spPr/>
      <dgm:t>
        <a:bodyPr/>
        <a:lstStyle/>
        <a:p>
          <a:endParaRPr lang="es-EC" sz="1800"/>
        </a:p>
      </dgm:t>
    </dgm:pt>
    <dgm:pt modelId="{B3D92374-4849-44FB-83BB-199C08186AEF}" type="asst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C" sz="1800" dirty="0"/>
            <a:t>Unidad de Asesoría Jurídica</a:t>
          </a:r>
        </a:p>
      </dgm:t>
    </dgm:pt>
    <dgm:pt modelId="{01EA2D6E-F51B-47EE-8A69-2D7D63D8C35F}" type="parTrans" cxnId="{508F6B65-C162-4B21-BF0C-76F3174F6F8C}">
      <dgm:prSet/>
      <dgm:spPr>
        <a:ln>
          <a:solidFill>
            <a:srgbClr val="92D050"/>
          </a:solidFill>
        </a:ln>
      </dgm:spPr>
      <dgm:t>
        <a:bodyPr/>
        <a:lstStyle/>
        <a:p>
          <a:endParaRPr lang="es-EC" sz="1800"/>
        </a:p>
      </dgm:t>
    </dgm:pt>
    <dgm:pt modelId="{724C0FD8-7CAD-460F-B8CF-6977CADDD653}" type="sibTrans" cxnId="{508F6B65-C162-4B21-BF0C-76F3174F6F8C}">
      <dgm:prSet/>
      <dgm:spPr/>
      <dgm:t>
        <a:bodyPr/>
        <a:lstStyle/>
        <a:p>
          <a:endParaRPr lang="es-EC" sz="1800"/>
        </a:p>
      </dgm:t>
    </dgm:pt>
    <dgm:pt modelId="{03979872-380A-4D90-A8A5-C0475BDD5A9B}" type="pres">
      <dgm:prSet presAssocID="{1B092629-8F45-4DF1-A77A-603549AE394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7BFCCE2-B2FA-4DCC-9200-50B51A5BD753}" type="pres">
      <dgm:prSet presAssocID="{8E623026-8FE6-44D0-B02C-97264252AE41}" presName="hierRoot1" presStyleCnt="0">
        <dgm:presLayoutVars>
          <dgm:hierBranch val="init"/>
        </dgm:presLayoutVars>
      </dgm:prSet>
      <dgm:spPr/>
    </dgm:pt>
    <dgm:pt modelId="{2A5B6531-FBAC-4104-8F5A-328D286434F4}" type="pres">
      <dgm:prSet presAssocID="{8E623026-8FE6-44D0-B02C-97264252AE41}" presName="rootComposite1" presStyleCnt="0"/>
      <dgm:spPr/>
    </dgm:pt>
    <dgm:pt modelId="{8CAD4735-23EE-4A33-AC1D-D5B3A3C1A8C6}" type="pres">
      <dgm:prSet presAssocID="{8E623026-8FE6-44D0-B02C-97264252AE41}" presName="rootText1" presStyleLbl="node0" presStyleIdx="0" presStyleCnt="1">
        <dgm:presLayoutVars>
          <dgm:chPref val="3"/>
        </dgm:presLayoutVars>
      </dgm:prSet>
      <dgm:spPr/>
    </dgm:pt>
    <dgm:pt modelId="{07D290D6-1C6E-43D6-BE2A-CE91AD6A8888}" type="pres">
      <dgm:prSet presAssocID="{8E623026-8FE6-44D0-B02C-97264252AE41}" presName="rootConnector1" presStyleLbl="node1" presStyleIdx="0" presStyleCnt="0"/>
      <dgm:spPr/>
    </dgm:pt>
    <dgm:pt modelId="{79381067-FDD6-4F0C-B112-6E1AE52A64BC}" type="pres">
      <dgm:prSet presAssocID="{8E623026-8FE6-44D0-B02C-97264252AE41}" presName="hierChild2" presStyleCnt="0"/>
      <dgm:spPr/>
    </dgm:pt>
    <dgm:pt modelId="{186731BF-A5C2-42C5-8890-B5B0EB99B6CF}" type="pres">
      <dgm:prSet presAssocID="{F56B9674-A8A8-476E-BAD0-26672085E425}" presName="Name37" presStyleLbl="parChTrans1D2" presStyleIdx="0" presStyleCnt="4"/>
      <dgm:spPr/>
    </dgm:pt>
    <dgm:pt modelId="{0CC2F4BC-1197-44E4-AA09-BA546F4B01D0}" type="pres">
      <dgm:prSet presAssocID="{B063C84F-442D-4129-913F-0022BB4BFE7C}" presName="hierRoot2" presStyleCnt="0">
        <dgm:presLayoutVars>
          <dgm:hierBranch val="init"/>
        </dgm:presLayoutVars>
      </dgm:prSet>
      <dgm:spPr/>
    </dgm:pt>
    <dgm:pt modelId="{FD042D17-40B6-4F21-9368-F788F01686CF}" type="pres">
      <dgm:prSet presAssocID="{B063C84F-442D-4129-913F-0022BB4BFE7C}" presName="rootComposite" presStyleCnt="0"/>
      <dgm:spPr/>
    </dgm:pt>
    <dgm:pt modelId="{B899FBA1-1453-4337-965E-AEAE3EB4FE98}" type="pres">
      <dgm:prSet presAssocID="{B063C84F-442D-4129-913F-0022BB4BFE7C}" presName="rootText" presStyleLbl="node2" presStyleIdx="0" presStyleCnt="2">
        <dgm:presLayoutVars>
          <dgm:chPref val="3"/>
        </dgm:presLayoutVars>
      </dgm:prSet>
      <dgm:spPr/>
    </dgm:pt>
    <dgm:pt modelId="{7772F04A-2AF4-43A6-8B98-9273EE8B7EEA}" type="pres">
      <dgm:prSet presAssocID="{B063C84F-442D-4129-913F-0022BB4BFE7C}" presName="rootConnector" presStyleLbl="node2" presStyleIdx="0" presStyleCnt="2"/>
      <dgm:spPr/>
    </dgm:pt>
    <dgm:pt modelId="{8727AC68-1438-4ABD-A772-496B71C8AE52}" type="pres">
      <dgm:prSet presAssocID="{B063C84F-442D-4129-913F-0022BB4BFE7C}" presName="hierChild4" presStyleCnt="0"/>
      <dgm:spPr/>
    </dgm:pt>
    <dgm:pt modelId="{4B854659-DA9E-4A79-B71F-E94CD333D1EC}" type="pres">
      <dgm:prSet presAssocID="{B063C84F-442D-4129-913F-0022BB4BFE7C}" presName="hierChild5" presStyleCnt="0"/>
      <dgm:spPr/>
    </dgm:pt>
    <dgm:pt modelId="{75DC0394-7784-4B44-9916-E6DD8698CB4D}" type="pres">
      <dgm:prSet presAssocID="{7AD98CE4-3E1B-4A44-B079-ABB33A943D91}" presName="Name37" presStyleLbl="parChTrans1D2" presStyleIdx="1" presStyleCnt="4"/>
      <dgm:spPr/>
    </dgm:pt>
    <dgm:pt modelId="{C35734A6-2C27-40B3-82C6-60D723900582}" type="pres">
      <dgm:prSet presAssocID="{CE3B5D42-1368-45C1-B7FD-A462BC9D3390}" presName="hierRoot2" presStyleCnt="0">
        <dgm:presLayoutVars>
          <dgm:hierBranch val="init"/>
        </dgm:presLayoutVars>
      </dgm:prSet>
      <dgm:spPr/>
    </dgm:pt>
    <dgm:pt modelId="{9BD79A55-5611-438E-9631-446D1508652A}" type="pres">
      <dgm:prSet presAssocID="{CE3B5D42-1368-45C1-B7FD-A462BC9D3390}" presName="rootComposite" presStyleCnt="0"/>
      <dgm:spPr/>
    </dgm:pt>
    <dgm:pt modelId="{4984BBDF-DDF9-4297-9A23-C0014AF394B4}" type="pres">
      <dgm:prSet presAssocID="{CE3B5D42-1368-45C1-B7FD-A462BC9D3390}" presName="rootText" presStyleLbl="node2" presStyleIdx="1" presStyleCnt="2">
        <dgm:presLayoutVars>
          <dgm:chPref val="3"/>
        </dgm:presLayoutVars>
      </dgm:prSet>
      <dgm:spPr/>
    </dgm:pt>
    <dgm:pt modelId="{18343214-AFDC-446E-9B2E-02F2BA036B76}" type="pres">
      <dgm:prSet presAssocID="{CE3B5D42-1368-45C1-B7FD-A462BC9D3390}" presName="rootConnector" presStyleLbl="node2" presStyleIdx="1" presStyleCnt="2"/>
      <dgm:spPr/>
    </dgm:pt>
    <dgm:pt modelId="{0E743441-AE6B-4866-AA78-B375E04E8CDC}" type="pres">
      <dgm:prSet presAssocID="{CE3B5D42-1368-45C1-B7FD-A462BC9D3390}" presName="hierChild4" presStyleCnt="0"/>
      <dgm:spPr/>
    </dgm:pt>
    <dgm:pt modelId="{2541A29D-9A98-4BD7-B5DC-C05CD1451AF2}" type="pres">
      <dgm:prSet presAssocID="{CE3B5D42-1368-45C1-B7FD-A462BC9D3390}" presName="hierChild5" presStyleCnt="0"/>
      <dgm:spPr/>
    </dgm:pt>
    <dgm:pt modelId="{D7A9F085-6A5F-4374-AC55-894BD9FDCEF6}" type="pres">
      <dgm:prSet presAssocID="{8E623026-8FE6-44D0-B02C-97264252AE41}" presName="hierChild3" presStyleCnt="0"/>
      <dgm:spPr/>
    </dgm:pt>
    <dgm:pt modelId="{A6771D75-0CD7-4B2C-9AE7-5BDE15B09DDE}" type="pres">
      <dgm:prSet presAssocID="{9476518A-ACBA-4F2D-B28C-47FA16114D8F}" presName="Name111" presStyleLbl="parChTrans1D2" presStyleIdx="2" presStyleCnt="4"/>
      <dgm:spPr/>
    </dgm:pt>
    <dgm:pt modelId="{B4C3CDD1-3744-43BD-B30E-F2D76959D52A}" type="pres">
      <dgm:prSet presAssocID="{6C800017-E0BF-42C2-A0BE-C0B059BB9556}" presName="hierRoot3" presStyleCnt="0">
        <dgm:presLayoutVars>
          <dgm:hierBranch val="init"/>
        </dgm:presLayoutVars>
      </dgm:prSet>
      <dgm:spPr/>
    </dgm:pt>
    <dgm:pt modelId="{BA01BF7B-FA37-423A-A4F3-05C5CABBE0B8}" type="pres">
      <dgm:prSet presAssocID="{6C800017-E0BF-42C2-A0BE-C0B059BB9556}" presName="rootComposite3" presStyleCnt="0"/>
      <dgm:spPr/>
    </dgm:pt>
    <dgm:pt modelId="{B015B065-A6C1-4E83-B68F-72D3E1638B05}" type="pres">
      <dgm:prSet presAssocID="{6C800017-E0BF-42C2-A0BE-C0B059BB9556}" presName="rootText3" presStyleLbl="asst1" presStyleIdx="0" presStyleCnt="2">
        <dgm:presLayoutVars>
          <dgm:chPref val="3"/>
        </dgm:presLayoutVars>
      </dgm:prSet>
      <dgm:spPr/>
    </dgm:pt>
    <dgm:pt modelId="{80D7820F-3875-4AEF-8426-058E083D24C7}" type="pres">
      <dgm:prSet presAssocID="{6C800017-E0BF-42C2-A0BE-C0B059BB9556}" presName="rootConnector3" presStyleLbl="asst1" presStyleIdx="0" presStyleCnt="2"/>
      <dgm:spPr/>
    </dgm:pt>
    <dgm:pt modelId="{E6831F45-6F82-468D-B825-70FA3E73F0DE}" type="pres">
      <dgm:prSet presAssocID="{6C800017-E0BF-42C2-A0BE-C0B059BB9556}" presName="hierChild6" presStyleCnt="0"/>
      <dgm:spPr/>
    </dgm:pt>
    <dgm:pt modelId="{09A44F11-58F3-430D-B9E9-40B4E6505E2E}" type="pres">
      <dgm:prSet presAssocID="{6C800017-E0BF-42C2-A0BE-C0B059BB9556}" presName="hierChild7" presStyleCnt="0"/>
      <dgm:spPr/>
    </dgm:pt>
    <dgm:pt modelId="{B3C99E8E-643B-430F-9D23-742761641A55}" type="pres">
      <dgm:prSet presAssocID="{01EA2D6E-F51B-47EE-8A69-2D7D63D8C35F}" presName="Name111" presStyleLbl="parChTrans1D2" presStyleIdx="3" presStyleCnt="4"/>
      <dgm:spPr/>
    </dgm:pt>
    <dgm:pt modelId="{41B8E7B4-6232-459A-885E-5617142A4995}" type="pres">
      <dgm:prSet presAssocID="{B3D92374-4849-44FB-83BB-199C08186AEF}" presName="hierRoot3" presStyleCnt="0">
        <dgm:presLayoutVars>
          <dgm:hierBranch val="init"/>
        </dgm:presLayoutVars>
      </dgm:prSet>
      <dgm:spPr/>
    </dgm:pt>
    <dgm:pt modelId="{AB8B686D-158C-45DB-9972-B943601FA83F}" type="pres">
      <dgm:prSet presAssocID="{B3D92374-4849-44FB-83BB-199C08186AEF}" presName="rootComposite3" presStyleCnt="0"/>
      <dgm:spPr/>
    </dgm:pt>
    <dgm:pt modelId="{3229FC81-ADCC-4EF0-9656-1A9B3597BF0E}" type="pres">
      <dgm:prSet presAssocID="{B3D92374-4849-44FB-83BB-199C08186AEF}" presName="rootText3" presStyleLbl="asst1" presStyleIdx="1" presStyleCnt="2">
        <dgm:presLayoutVars>
          <dgm:chPref val="3"/>
        </dgm:presLayoutVars>
      </dgm:prSet>
      <dgm:spPr/>
    </dgm:pt>
    <dgm:pt modelId="{C611B8D8-376A-48A5-B46A-3FE77FCDEDE3}" type="pres">
      <dgm:prSet presAssocID="{B3D92374-4849-44FB-83BB-199C08186AEF}" presName="rootConnector3" presStyleLbl="asst1" presStyleIdx="1" presStyleCnt="2"/>
      <dgm:spPr/>
    </dgm:pt>
    <dgm:pt modelId="{78A4E3B9-A556-409C-A3F8-9599B293B9FA}" type="pres">
      <dgm:prSet presAssocID="{B3D92374-4849-44FB-83BB-199C08186AEF}" presName="hierChild6" presStyleCnt="0"/>
      <dgm:spPr/>
    </dgm:pt>
    <dgm:pt modelId="{7E3ECC33-B746-4E3B-BAEC-835A4CD05939}" type="pres">
      <dgm:prSet presAssocID="{B3D92374-4849-44FB-83BB-199C08186AEF}" presName="hierChild7" presStyleCnt="0"/>
      <dgm:spPr/>
    </dgm:pt>
  </dgm:ptLst>
  <dgm:cxnLst>
    <dgm:cxn modelId="{A3C2F30F-346E-49C1-8E24-3E1CDB72CE70}" type="presOf" srcId="{6C800017-E0BF-42C2-A0BE-C0B059BB9556}" destId="{80D7820F-3875-4AEF-8426-058E083D24C7}" srcOrd="1" destOrd="0" presId="urn:microsoft.com/office/officeart/2005/8/layout/orgChart1"/>
    <dgm:cxn modelId="{7A183D20-1979-4D29-9887-E57C01AD6597}" type="presOf" srcId="{B3D92374-4849-44FB-83BB-199C08186AEF}" destId="{C611B8D8-376A-48A5-B46A-3FE77FCDEDE3}" srcOrd="1" destOrd="0" presId="urn:microsoft.com/office/officeart/2005/8/layout/orgChart1"/>
    <dgm:cxn modelId="{B529E120-9AAB-40E6-B9D8-F01B0C196407}" type="presOf" srcId="{8E623026-8FE6-44D0-B02C-97264252AE41}" destId="{07D290D6-1C6E-43D6-BE2A-CE91AD6A8888}" srcOrd="1" destOrd="0" presId="urn:microsoft.com/office/officeart/2005/8/layout/orgChart1"/>
    <dgm:cxn modelId="{4574D962-A084-4AB4-8131-A4943624E673}" srcId="{8E623026-8FE6-44D0-B02C-97264252AE41}" destId="{B063C84F-442D-4129-913F-0022BB4BFE7C}" srcOrd="2" destOrd="0" parTransId="{F56B9674-A8A8-476E-BAD0-26672085E425}" sibTransId="{6951D602-8F68-4FC6-B014-951DB6943588}"/>
    <dgm:cxn modelId="{508F6B65-C162-4B21-BF0C-76F3174F6F8C}" srcId="{8E623026-8FE6-44D0-B02C-97264252AE41}" destId="{B3D92374-4849-44FB-83BB-199C08186AEF}" srcOrd="1" destOrd="0" parTransId="{01EA2D6E-F51B-47EE-8A69-2D7D63D8C35F}" sibTransId="{724C0FD8-7CAD-460F-B8CF-6977CADDD653}"/>
    <dgm:cxn modelId="{B011B26E-7165-475D-9A16-0DC1A0CEA339}" type="presOf" srcId="{CE3B5D42-1368-45C1-B7FD-A462BC9D3390}" destId="{4984BBDF-DDF9-4297-9A23-C0014AF394B4}" srcOrd="0" destOrd="0" presId="urn:microsoft.com/office/officeart/2005/8/layout/orgChart1"/>
    <dgm:cxn modelId="{EFAC0958-51E9-4B11-9D6A-357B71B80106}" type="presOf" srcId="{B063C84F-442D-4129-913F-0022BB4BFE7C}" destId="{7772F04A-2AF4-43A6-8B98-9273EE8B7EEA}" srcOrd="1" destOrd="0" presId="urn:microsoft.com/office/officeart/2005/8/layout/orgChart1"/>
    <dgm:cxn modelId="{011E8359-7C9E-4E65-908D-96DC94B6942D}" type="presOf" srcId="{B063C84F-442D-4129-913F-0022BB4BFE7C}" destId="{B899FBA1-1453-4337-965E-AEAE3EB4FE98}" srcOrd="0" destOrd="0" presId="urn:microsoft.com/office/officeart/2005/8/layout/orgChart1"/>
    <dgm:cxn modelId="{7255988C-A20E-499A-8061-887792CD8AB4}" type="presOf" srcId="{1B092629-8F45-4DF1-A77A-603549AE3941}" destId="{03979872-380A-4D90-A8A5-C0475BDD5A9B}" srcOrd="0" destOrd="0" presId="urn:microsoft.com/office/officeart/2005/8/layout/orgChart1"/>
    <dgm:cxn modelId="{8875ED9A-2FB8-4C3D-9246-70CE38DE966A}" type="presOf" srcId="{9476518A-ACBA-4F2D-B28C-47FA16114D8F}" destId="{A6771D75-0CD7-4B2C-9AE7-5BDE15B09DDE}" srcOrd="0" destOrd="0" presId="urn:microsoft.com/office/officeart/2005/8/layout/orgChart1"/>
    <dgm:cxn modelId="{D536E9A2-108E-4450-970C-E999B93D688A}" srcId="{1B092629-8F45-4DF1-A77A-603549AE3941}" destId="{8E623026-8FE6-44D0-B02C-97264252AE41}" srcOrd="0" destOrd="0" parTransId="{44CBAEB7-C8EF-440A-9BD6-2230BB2BA472}" sibTransId="{039006AB-C64F-470C-82F8-DDF131956B4B}"/>
    <dgm:cxn modelId="{A19821AA-D822-452D-84F9-5BCD2E975ED4}" type="presOf" srcId="{CE3B5D42-1368-45C1-B7FD-A462BC9D3390}" destId="{18343214-AFDC-446E-9B2E-02F2BA036B76}" srcOrd="1" destOrd="0" presId="urn:microsoft.com/office/officeart/2005/8/layout/orgChart1"/>
    <dgm:cxn modelId="{5BC137BE-AC7D-4272-9366-5EA855D74684}" type="presOf" srcId="{8E623026-8FE6-44D0-B02C-97264252AE41}" destId="{8CAD4735-23EE-4A33-AC1D-D5B3A3C1A8C6}" srcOrd="0" destOrd="0" presId="urn:microsoft.com/office/officeart/2005/8/layout/orgChart1"/>
    <dgm:cxn modelId="{DAA933C0-8BD9-4990-AF89-E9BD9A83CDD7}" type="presOf" srcId="{7AD98CE4-3E1B-4A44-B079-ABB33A943D91}" destId="{75DC0394-7784-4B44-9916-E6DD8698CB4D}" srcOrd="0" destOrd="0" presId="urn:microsoft.com/office/officeart/2005/8/layout/orgChart1"/>
    <dgm:cxn modelId="{3D729BC4-C45F-477C-9AE0-B02F80D4B530}" srcId="{8E623026-8FE6-44D0-B02C-97264252AE41}" destId="{6C800017-E0BF-42C2-A0BE-C0B059BB9556}" srcOrd="0" destOrd="0" parTransId="{9476518A-ACBA-4F2D-B28C-47FA16114D8F}" sibTransId="{F7973109-76EC-4715-81AB-354277C64314}"/>
    <dgm:cxn modelId="{EEB63DC7-423D-44D1-B432-42D5D33CF3BC}" type="presOf" srcId="{6C800017-E0BF-42C2-A0BE-C0B059BB9556}" destId="{B015B065-A6C1-4E83-B68F-72D3E1638B05}" srcOrd="0" destOrd="0" presId="urn:microsoft.com/office/officeart/2005/8/layout/orgChart1"/>
    <dgm:cxn modelId="{60DB42CB-DDA3-427B-8F2E-C905094727AF}" type="presOf" srcId="{F56B9674-A8A8-476E-BAD0-26672085E425}" destId="{186731BF-A5C2-42C5-8890-B5B0EB99B6CF}" srcOrd="0" destOrd="0" presId="urn:microsoft.com/office/officeart/2005/8/layout/orgChart1"/>
    <dgm:cxn modelId="{052954EA-56A5-4C7F-B548-4152046DD9AD}" type="presOf" srcId="{B3D92374-4849-44FB-83BB-199C08186AEF}" destId="{3229FC81-ADCC-4EF0-9656-1A9B3597BF0E}" srcOrd="0" destOrd="0" presId="urn:microsoft.com/office/officeart/2005/8/layout/orgChart1"/>
    <dgm:cxn modelId="{16E22EEC-4518-4113-B43E-31BC2772E00C}" type="presOf" srcId="{01EA2D6E-F51B-47EE-8A69-2D7D63D8C35F}" destId="{B3C99E8E-643B-430F-9D23-742761641A55}" srcOrd="0" destOrd="0" presId="urn:microsoft.com/office/officeart/2005/8/layout/orgChart1"/>
    <dgm:cxn modelId="{65921FF8-3AD3-417E-8858-692606515A97}" srcId="{8E623026-8FE6-44D0-B02C-97264252AE41}" destId="{CE3B5D42-1368-45C1-B7FD-A462BC9D3390}" srcOrd="3" destOrd="0" parTransId="{7AD98CE4-3E1B-4A44-B079-ABB33A943D91}" sibTransId="{51E377D9-76F3-422A-B773-E33BD5B63F59}"/>
    <dgm:cxn modelId="{8DC2C65F-1771-42FD-83A9-EDE977635CDF}" type="presParOf" srcId="{03979872-380A-4D90-A8A5-C0475BDD5A9B}" destId="{77BFCCE2-B2FA-4DCC-9200-50B51A5BD753}" srcOrd="0" destOrd="0" presId="urn:microsoft.com/office/officeart/2005/8/layout/orgChart1"/>
    <dgm:cxn modelId="{4579BEE8-229D-42EF-B457-92C0649BD1E5}" type="presParOf" srcId="{77BFCCE2-B2FA-4DCC-9200-50B51A5BD753}" destId="{2A5B6531-FBAC-4104-8F5A-328D286434F4}" srcOrd="0" destOrd="0" presId="urn:microsoft.com/office/officeart/2005/8/layout/orgChart1"/>
    <dgm:cxn modelId="{676E3935-00AB-472F-BCD6-CF53B5B17D88}" type="presParOf" srcId="{2A5B6531-FBAC-4104-8F5A-328D286434F4}" destId="{8CAD4735-23EE-4A33-AC1D-D5B3A3C1A8C6}" srcOrd="0" destOrd="0" presId="urn:microsoft.com/office/officeart/2005/8/layout/orgChart1"/>
    <dgm:cxn modelId="{F1DAA07E-D2DE-4ED9-8F8D-E999BCB34126}" type="presParOf" srcId="{2A5B6531-FBAC-4104-8F5A-328D286434F4}" destId="{07D290D6-1C6E-43D6-BE2A-CE91AD6A8888}" srcOrd="1" destOrd="0" presId="urn:microsoft.com/office/officeart/2005/8/layout/orgChart1"/>
    <dgm:cxn modelId="{87D15804-C5E2-4861-BE68-B02AED9FDFD4}" type="presParOf" srcId="{77BFCCE2-B2FA-4DCC-9200-50B51A5BD753}" destId="{79381067-FDD6-4F0C-B112-6E1AE52A64BC}" srcOrd="1" destOrd="0" presId="urn:microsoft.com/office/officeart/2005/8/layout/orgChart1"/>
    <dgm:cxn modelId="{06825C76-F3EF-42CE-B03E-17E69FAD80D9}" type="presParOf" srcId="{79381067-FDD6-4F0C-B112-6E1AE52A64BC}" destId="{186731BF-A5C2-42C5-8890-B5B0EB99B6CF}" srcOrd="0" destOrd="0" presId="urn:microsoft.com/office/officeart/2005/8/layout/orgChart1"/>
    <dgm:cxn modelId="{CADCA045-5C9A-49ED-895C-BD996F968794}" type="presParOf" srcId="{79381067-FDD6-4F0C-B112-6E1AE52A64BC}" destId="{0CC2F4BC-1197-44E4-AA09-BA546F4B01D0}" srcOrd="1" destOrd="0" presId="urn:microsoft.com/office/officeart/2005/8/layout/orgChart1"/>
    <dgm:cxn modelId="{2AA1FAAE-2F8D-4C87-8AC5-202B20CB6B89}" type="presParOf" srcId="{0CC2F4BC-1197-44E4-AA09-BA546F4B01D0}" destId="{FD042D17-40B6-4F21-9368-F788F01686CF}" srcOrd="0" destOrd="0" presId="urn:microsoft.com/office/officeart/2005/8/layout/orgChart1"/>
    <dgm:cxn modelId="{EE53F4BE-D5C9-4E8D-83C9-0051FB34B995}" type="presParOf" srcId="{FD042D17-40B6-4F21-9368-F788F01686CF}" destId="{B899FBA1-1453-4337-965E-AEAE3EB4FE98}" srcOrd="0" destOrd="0" presId="urn:microsoft.com/office/officeart/2005/8/layout/orgChart1"/>
    <dgm:cxn modelId="{B1AF5DF0-2730-4C0B-84ED-FFFB0EAD3693}" type="presParOf" srcId="{FD042D17-40B6-4F21-9368-F788F01686CF}" destId="{7772F04A-2AF4-43A6-8B98-9273EE8B7EEA}" srcOrd="1" destOrd="0" presId="urn:microsoft.com/office/officeart/2005/8/layout/orgChart1"/>
    <dgm:cxn modelId="{048AAA51-3E56-4857-B416-77572DC51D45}" type="presParOf" srcId="{0CC2F4BC-1197-44E4-AA09-BA546F4B01D0}" destId="{8727AC68-1438-4ABD-A772-496B71C8AE52}" srcOrd="1" destOrd="0" presId="urn:microsoft.com/office/officeart/2005/8/layout/orgChart1"/>
    <dgm:cxn modelId="{DE058385-0195-424F-9F35-96FBD27AB81D}" type="presParOf" srcId="{0CC2F4BC-1197-44E4-AA09-BA546F4B01D0}" destId="{4B854659-DA9E-4A79-B71F-E94CD333D1EC}" srcOrd="2" destOrd="0" presId="urn:microsoft.com/office/officeart/2005/8/layout/orgChart1"/>
    <dgm:cxn modelId="{144305A1-DB0B-4C8E-8663-DFFF9EB97CA9}" type="presParOf" srcId="{79381067-FDD6-4F0C-B112-6E1AE52A64BC}" destId="{75DC0394-7784-4B44-9916-E6DD8698CB4D}" srcOrd="2" destOrd="0" presId="urn:microsoft.com/office/officeart/2005/8/layout/orgChart1"/>
    <dgm:cxn modelId="{AF11E2B1-03C1-4705-A5A6-7692F155EB85}" type="presParOf" srcId="{79381067-FDD6-4F0C-B112-6E1AE52A64BC}" destId="{C35734A6-2C27-40B3-82C6-60D723900582}" srcOrd="3" destOrd="0" presId="urn:microsoft.com/office/officeart/2005/8/layout/orgChart1"/>
    <dgm:cxn modelId="{178E4C00-ECA5-4EEF-BA94-874ED86B198F}" type="presParOf" srcId="{C35734A6-2C27-40B3-82C6-60D723900582}" destId="{9BD79A55-5611-438E-9631-446D1508652A}" srcOrd="0" destOrd="0" presId="urn:microsoft.com/office/officeart/2005/8/layout/orgChart1"/>
    <dgm:cxn modelId="{18E64C59-4079-4FE2-A618-A03C0717B9FF}" type="presParOf" srcId="{9BD79A55-5611-438E-9631-446D1508652A}" destId="{4984BBDF-DDF9-4297-9A23-C0014AF394B4}" srcOrd="0" destOrd="0" presId="urn:microsoft.com/office/officeart/2005/8/layout/orgChart1"/>
    <dgm:cxn modelId="{6AB3D9C9-FF4E-4639-B3E8-9738A8BDFAEC}" type="presParOf" srcId="{9BD79A55-5611-438E-9631-446D1508652A}" destId="{18343214-AFDC-446E-9B2E-02F2BA036B76}" srcOrd="1" destOrd="0" presId="urn:microsoft.com/office/officeart/2005/8/layout/orgChart1"/>
    <dgm:cxn modelId="{9A7FCBF0-EA2F-49BA-8D2D-36325CB10F5E}" type="presParOf" srcId="{C35734A6-2C27-40B3-82C6-60D723900582}" destId="{0E743441-AE6B-4866-AA78-B375E04E8CDC}" srcOrd="1" destOrd="0" presId="urn:microsoft.com/office/officeart/2005/8/layout/orgChart1"/>
    <dgm:cxn modelId="{002D38F0-942F-4093-B1C7-682F66B04A9A}" type="presParOf" srcId="{C35734A6-2C27-40B3-82C6-60D723900582}" destId="{2541A29D-9A98-4BD7-B5DC-C05CD1451AF2}" srcOrd="2" destOrd="0" presId="urn:microsoft.com/office/officeart/2005/8/layout/orgChart1"/>
    <dgm:cxn modelId="{EF6A5BB6-BCF9-405C-8C5E-AD1034131BA5}" type="presParOf" srcId="{77BFCCE2-B2FA-4DCC-9200-50B51A5BD753}" destId="{D7A9F085-6A5F-4374-AC55-894BD9FDCEF6}" srcOrd="2" destOrd="0" presId="urn:microsoft.com/office/officeart/2005/8/layout/orgChart1"/>
    <dgm:cxn modelId="{B73A87CB-4118-439F-8BA4-30830CBF39F6}" type="presParOf" srcId="{D7A9F085-6A5F-4374-AC55-894BD9FDCEF6}" destId="{A6771D75-0CD7-4B2C-9AE7-5BDE15B09DDE}" srcOrd="0" destOrd="0" presId="urn:microsoft.com/office/officeart/2005/8/layout/orgChart1"/>
    <dgm:cxn modelId="{D7EF3E03-7411-4FF8-87C0-991D50F09288}" type="presParOf" srcId="{D7A9F085-6A5F-4374-AC55-894BD9FDCEF6}" destId="{B4C3CDD1-3744-43BD-B30E-F2D76959D52A}" srcOrd="1" destOrd="0" presId="urn:microsoft.com/office/officeart/2005/8/layout/orgChart1"/>
    <dgm:cxn modelId="{4A07CBF2-4656-4C5C-B802-2B6059F8BB5C}" type="presParOf" srcId="{B4C3CDD1-3744-43BD-B30E-F2D76959D52A}" destId="{BA01BF7B-FA37-423A-A4F3-05C5CABBE0B8}" srcOrd="0" destOrd="0" presId="urn:microsoft.com/office/officeart/2005/8/layout/orgChart1"/>
    <dgm:cxn modelId="{B3A5E725-0E53-4F76-951E-AF48ED28AADD}" type="presParOf" srcId="{BA01BF7B-FA37-423A-A4F3-05C5CABBE0B8}" destId="{B015B065-A6C1-4E83-B68F-72D3E1638B05}" srcOrd="0" destOrd="0" presId="urn:microsoft.com/office/officeart/2005/8/layout/orgChart1"/>
    <dgm:cxn modelId="{B826E9A1-1874-4BAD-A57A-CD46CB69033E}" type="presParOf" srcId="{BA01BF7B-FA37-423A-A4F3-05C5CABBE0B8}" destId="{80D7820F-3875-4AEF-8426-058E083D24C7}" srcOrd="1" destOrd="0" presId="urn:microsoft.com/office/officeart/2005/8/layout/orgChart1"/>
    <dgm:cxn modelId="{AADA2671-9B34-4B9D-82D8-C9FBDCB4F791}" type="presParOf" srcId="{B4C3CDD1-3744-43BD-B30E-F2D76959D52A}" destId="{E6831F45-6F82-468D-B825-70FA3E73F0DE}" srcOrd="1" destOrd="0" presId="urn:microsoft.com/office/officeart/2005/8/layout/orgChart1"/>
    <dgm:cxn modelId="{10D997FD-DDB7-43E8-B4F9-53D34E511EF9}" type="presParOf" srcId="{B4C3CDD1-3744-43BD-B30E-F2D76959D52A}" destId="{09A44F11-58F3-430D-B9E9-40B4E6505E2E}" srcOrd="2" destOrd="0" presId="urn:microsoft.com/office/officeart/2005/8/layout/orgChart1"/>
    <dgm:cxn modelId="{BE864543-E7C8-46AC-B401-461EA7F179C9}" type="presParOf" srcId="{D7A9F085-6A5F-4374-AC55-894BD9FDCEF6}" destId="{B3C99E8E-643B-430F-9D23-742761641A55}" srcOrd="2" destOrd="0" presId="urn:microsoft.com/office/officeart/2005/8/layout/orgChart1"/>
    <dgm:cxn modelId="{CC2C1BC3-5A65-44D2-B437-04F32F7C11B3}" type="presParOf" srcId="{D7A9F085-6A5F-4374-AC55-894BD9FDCEF6}" destId="{41B8E7B4-6232-459A-885E-5617142A4995}" srcOrd="3" destOrd="0" presId="urn:microsoft.com/office/officeart/2005/8/layout/orgChart1"/>
    <dgm:cxn modelId="{E91F5CEF-EAEF-4FC6-A3FF-BD259B5FD6B1}" type="presParOf" srcId="{41B8E7B4-6232-459A-885E-5617142A4995}" destId="{AB8B686D-158C-45DB-9972-B943601FA83F}" srcOrd="0" destOrd="0" presId="urn:microsoft.com/office/officeart/2005/8/layout/orgChart1"/>
    <dgm:cxn modelId="{FE917EFF-7202-42D0-9260-B3637D52F46D}" type="presParOf" srcId="{AB8B686D-158C-45DB-9972-B943601FA83F}" destId="{3229FC81-ADCC-4EF0-9656-1A9B3597BF0E}" srcOrd="0" destOrd="0" presId="urn:microsoft.com/office/officeart/2005/8/layout/orgChart1"/>
    <dgm:cxn modelId="{8777C736-D8F5-445F-AA00-5D4BB9CFDBA7}" type="presParOf" srcId="{AB8B686D-158C-45DB-9972-B943601FA83F}" destId="{C611B8D8-376A-48A5-B46A-3FE77FCDEDE3}" srcOrd="1" destOrd="0" presId="urn:microsoft.com/office/officeart/2005/8/layout/orgChart1"/>
    <dgm:cxn modelId="{6CA7BDD3-39FF-4717-9B93-696C955EA225}" type="presParOf" srcId="{41B8E7B4-6232-459A-885E-5617142A4995}" destId="{78A4E3B9-A556-409C-A3F8-9599B293B9FA}" srcOrd="1" destOrd="0" presId="urn:microsoft.com/office/officeart/2005/8/layout/orgChart1"/>
    <dgm:cxn modelId="{35C79017-9C1E-4FAD-89F9-155604430FEC}" type="presParOf" srcId="{41B8E7B4-6232-459A-885E-5617142A4995}" destId="{7E3ECC33-B746-4E3B-BAEC-835A4CD0593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99E8E-643B-430F-9D23-742761641A55}">
      <dsp:nvSpPr>
        <dsp:cNvPr id="0" name=""/>
        <dsp:cNvSpPr/>
      </dsp:nvSpPr>
      <dsp:spPr>
        <a:xfrm>
          <a:off x="3626954" y="1058495"/>
          <a:ext cx="222212" cy="973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504"/>
              </a:lnTo>
              <a:lnTo>
                <a:pt x="222212" y="973504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771D75-0CD7-4B2C-9AE7-5BDE15B09DDE}">
      <dsp:nvSpPr>
        <dsp:cNvPr id="0" name=""/>
        <dsp:cNvSpPr/>
      </dsp:nvSpPr>
      <dsp:spPr>
        <a:xfrm>
          <a:off x="3404741" y="1058495"/>
          <a:ext cx="222212" cy="973504"/>
        </a:xfrm>
        <a:custGeom>
          <a:avLst/>
          <a:gdLst/>
          <a:ahLst/>
          <a:cxnLst/>
          <a:rect l="0" t="0" r="0" b="0"/>
          <a:pathLst>
            <a:path>
              <a:moveTo>
                <a:pt x="222212" y="0"/>
              </a:moveTo>
              <a:lnTo>
                <a:pt x="222212" y="973504"/>
              </a:lnTo>
              <a:lnTo>
                <a:pt x="0" y="973504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DC0394-7784-4B44-9916-E6DD8698CB4D}">
      <dsp:nvSpPr>
        <dsp:cNvPr id="0" name=""/>
        <dsp:cNvSpPr/>
      </dsp:nvSpPr>
      <dsp:spPr>
        <a:xfrm>
          <a:off x="3626954" y="1058495"/>
          <a:ext cx="1280369" cy="19470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4795"/>
              </a:lnTo>
              <a:lnTo>
                <a:pt x="1280369" y="1724795"/>
              </a:lnTo>
              <a:lnTo>
                <a:pt x="1280369" y="1947008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6731BF-A5C2-42C5-8890-B5B0EB99B6CF}">
      <dsp:nvSpPr>
        <dsp:cNvPr id="0" name=""/>
        <dsp:cNvSpPr/>
      </dsp:nvSpPr>
      <dsp:spPr>
        <a:xfrm>
          <a:off x="2346584" y="1058495"/>
          <a:ext cx="1280369" cy="1947008"/>
        </a:xfrm>
        <a:custGeom>
          <a:avLst/>
          <a:gdLst/>
          <a:ahLst/>
          <a:cxnLst/>
          <a:rect l="0" t="0" r="0" b="0"/>
          <a:pathLst>
            <a:path>
              <a:moveTo>
                <a:pt x="1280369" y="0"/>
              </a:moveTo>
              <a:lnTo>
                <a:pt x="1280369" y="1724795"/>
              </a:lnTo>
              <a:lnTo>
                <a:pt x="0" y="1724795"/>
              </a:lnTo>
              <a:lnTo>
                <a:pt x="0" y="1947008"/>
              </a:lnTo>
            </a:path>
          </a:pathLst>
        </a:cu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D4735-23EE-4A33-AC1D-D5B3A3C1A8C6}">
      <dsp:nvSpPr>
        <dsp:cNvPr id="0" name=""/>
        <dsp:cNvSpPr/>
      </dsp:nvSpPr>
      <dsp:spPr>
        <a:xfrm>
          <a:off x="2568797" y="339"/>
          <a:ext cx="2116313" cy="1058156"/>
        </a:xfrm>
        <a:prstGeom prst="rect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Dirección Provincial de xx</a:t>
          </a:r>
        </a:p>
      </dsp:txBody>
      <dsp:txXfrm>
        <a:off x="2568797" y="339"/>
        <a:ext cx="2116313" cy="1058156"/>
      </dsp:txXfrm>
    </dsp:sp>
    <dsp:sp modelId="{B899FBA1-1453-4337-965E-AEAE3EB4FE98}">
      <dsp:nvSpPr>
        <dsp:cNvPr id="0" name=""/>
        <dsp:cNvSpPr/>
      </dsp:nvSpPr>
      <dsp:spPr>
        <a:xfrm>
          <a:off x="1288427" y="3005504"/>
          <a:ext cx="2116313" cy="1058156"/>
        </a:xfrm>
        <a:prstGeom prst="rect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Unidad de Patrimonio Natural</a:t>
          </a:r>
        </a:p>
      </dsp:txBody>
      <dsp:txXfrm>
        <a:off x="1288427" y="3005504"/>
        <a:ext cx="2116313" cy="1058156"/>
      </dsp:txXfrm>
    </dsp:sp>
    <dsp:sp modelId="{4984BBDF-DDF9-4297-9A23-C0014AF394B4}">
      <dsp:nvSpPr>
        <dsp:cNvPr id="0" name=""/>
        <dsp:cNvSpPr/>
      </dsp:nvSpPr>
      <dsp:spPr>
        <a:xfrm>
          <a:off x="3849166" y="3005504"/>
          <a:ext cx="2116313" cy="1058156"/>
        </a:xfrm>
        <a:prstGeom prst="rect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Unidad de Calidad Ambiental</a:t>
          </a:r>
        </a:p>
      </dsp:txBody>
      <dsp:txXfrm>
        <a:off x="3849166" y="3005504"/>
        <a:ext cx="2116313" cy="1058156"/>
      </dsp:txXfrm>
    </dsp:sp>
    <dsp:sp modelId="{B015B065-A6C1-4E83-B68F-72D3E1638B05}">
      <dsp:nvSpPr>
        <dsp:cNvPr id="0" name=""/>
        <dsp:cNvSpPr/>
      </dsp:nvSpPr>
      <dsp:spPr>
        <a:xfrm>
          <a:off x="1288427" y="1502921"/>
          <a:ext cx="2116313" cy="1058156"/>
        </a:xfrm>
        <a:prstGeom prst="rect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Unidad Administrativa Financiera</a:t>
          </a:r>
        </a:p>
      </dsp:txBody>
      <dsp:txXfrm>
        <a:off x="1288427" y="1502921"/>
        <a:ext cx="2116313" cy="1058156"/>
      </dsp:txXfrm>
    </dsp:sp>
    <dsp:sp modelId="{3229FC81-ADCC-4EF0-9656-1A9B3597BF0E}">
      <dsp:nvSpPr>
        <dsp:cNvPr id="0" name=""/>
        <dsp:cNvSpPr/>
      </dsp:nvSpPr>
      <dsp:spPr>
        <a:xfrm>
          <a:off x="3849166" y="1502921"/>
          <a:ext cx="2116313" cy="1058156"/>
        </a:xfrm>
        <a:prstGeom prst="rect">
          <a:avLst/>
        </a:prstGeom>
        <a:solidFill>
          <a:srgbClr val="92D05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/>
            <a:t>Unidad de Asesoría Jurídica</a:t>
          </a:r>
        </a:p>
      </dsp:txBody>
      <dsp:txXfrm>
        <a:off x="3849166" y="1502921"/>
        <a:ext cx="2116313" cy="1058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764F6-B6D1-4BC6-94FA-CCC306B22AB8}" type="datetimeFigureOut">
              <a:rPr lang="es-EC" smtClean="0"/>
              <a:t>28/1/2019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EC49-1B73-488E-8B6B-82BEB64B3165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297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683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72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67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80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865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591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2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22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158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78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809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18F88-D6F0-6A4C-98FE-9763DB0D30C5}" type="datetimeFigureOut">
              <a:rPr lang="es-ES" smtClean="0"/>
              <a:t>28/01/2019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C1CB3-0D5D-2C42-A0D1-57FB42DEF60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735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37983" y="2916819"/>
            <a:ext cx="6996858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Rendición de Cuentas 2018</a:t>
            </a: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5288216" y="3862538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27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Dirección Provincial de </a:t>
            </a:r>
            <a:r>
              <a:rPr lang="es-ES" sz="2700" dirty="0">
                <a:solidFill>
                  <a:srgbClr val="FF0000"/>
                </a:solidFill>
              </a:rPr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905450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7736427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de Patrimonio Natural: Áreas Protegidas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42344" y="1999095"/>
            <a:ext cx="4446588" cy="4802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Visitas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en áreas protegidas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Cantidad de guardaparques</a:t>
            </a: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que realizan control y monitoreo en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áreas protegidas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Cantidad de rescates</a:t>
            </a: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realizados a turistas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Mejoramiento de instalaciones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Se ha fortalecido las capacidades de guardaparques mediante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Eventos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El manejo de desechos de áreas protegidas se ha realizado mediante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XXXX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Otros (DATO FUERTE DP)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endParaRPr lang="es-EC" dirty="0">
              <a:solidFill>
                <a:schemeClr val="bg1">
                  <a:lumMod val="50000"/>
                </a:schemeClr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defTabSz="685800">
              <a:defRPr/>
            </a:pPr>
            <a:endParaRPr lang="es-EC" dirty="0">
              <a:solidFill>
                <a:schemeClr val="bg1">
                  <a:lumMod val="50000"/>
                </a:schemeClr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algn="ctr" defTabSz="685800">
              <a:defRPr/>
            </a:pPr>
            <a:endParaRPr lang="es-EC" dirty="0">
              <a:solidFill>
                <a:schemeClr val="bg1">
                  <a:lumMod val="50000"/>
                </a:schemeClr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34"/>
          <a:stretch/>
        </p:blipFill>
        <p:spPr>
          <a:xfrm>
            <a:off x="5022376" y="2106796"/>
            <a:ext cx="3881500" cy="337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19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7736427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de Calidad Ambiental: Prevención y Control de la Contaminación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44478" y="2394684"/>
            <a:ext cx="3581400" cy="3138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licencias otorgadas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registros ambientales emitidos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registros de desechos peligrosos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Auditorías,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Inspecciones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Otros (DATO FUERTE DP)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defTabSz="685800">
              <a:defRPr/>
            </a:pP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algn="ctr" defTabSz="685800">
              <a:defRPr/>
            </a:pP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700" y="2394684"/>
            <a:ext cx="4673389" cy="263104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793676" y="5163840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   Foto de control o inspección </a:t>
            </a:r>
          </a:p>
        </p:txBody>
      </p:sp>
    </p:spTree>
    <p:extLst>
      <p:ext uri="{BB962C8B-B14F-4D97-AF65-F5344CB8AC3E}">
        <p14:creationId xmlns:p14="http://schemas.microsoft.com/office/powerpoint/2010/main" val="848689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7736427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de Calidad Ambiental: Gestión de desechos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902858" y="6064592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   Foto de limpieza o capacitación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31188" y="2393097"/>
            <a:ext cx="4662488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Datos de limpiezas de playas y cuerpos de agua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eventos realizados</a:t>
            </a:r>
            <a:r>
              <a:rPr lang="es-EC" b="1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con la comunidad con un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personas involucradas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Capacitaciones</a:t>
            </a: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a comunidades con el fin de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endParaRPr lang="es-EC" dirty="0">
              <a:solidFill>
                <a:srgbClr val="FF0000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Asesoría a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 GADS</a:t>
            </a: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, Industrias en manejo de desechos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chemeClr val="bg1">
                    <a:lumMod val="50000"/>
                  </a:schemeClr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Otros (DATO FUERTE DP)</a:t>
            </a:r>
          </a:p>
          <a:p>
            <a:pPr algn="ctr" defTabSz="685800">
              <a:defRPr/>
            </a:pPr>
            <a:endParaRPr lang="es-EC" dirty="0">
              <a:solidFill>
                <a:schemeClr val="bg1">
                  <a:lumMod val="50000"/>
                </a:schemeClr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63" y="1860872"/>
            <a:ext cx="3152790" cy="42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1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5308060" y="2916819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69735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Índice de contenidos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780478"/>
            <a:ext cx="8229600" cy="1914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sz="2600" dirty="0">
              <a:solidFill>
                <a:srgbClr val="595959"/>
              </a:solidFill>
            </a:endParaRPr>
          </a:p>
          <a:p>
            <a:pPr marL="0" indent="0" algn="just">
              <a:buNone/>
            </a:pPr>
            <a:endParaRPr lang="es-ES" sz="2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599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Elementos Orientadores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339987" y="1341483"/>
            <a:ext cx="4346811" cy="1169551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400" dirty="0">
              <a:latin typeface="Helvetica Neue Bold Condensed"/>
              <a:cs typeface="Helvetica Neue Bold Condensed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400" dirty="0">
              <a:latin typeface="Helvetica Neue Bold Condensed"/>
              <a:cs typeface="Helvetica Neue Bold Condensed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  <a:t>Ministerio del Ambiente transparente y eficiente para promover y proteger el uso sustentable de los recursos naturales         del Ecuador.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339988" y="1310186"/>
            <a:ext cx="4346811" cy="35813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600" dirty="0">
                <a:latin typeface="Helvetica Neue Bold Condensed"/>
                <a:cs typeface="Helvetica Neue Bold Condensed"/>
              </a:rPr>
              <a:t>Visión MAE</a:t>
            </a:r>
          </a:p>
        </p:txBody>
      </p:sp>
      <p:sp>
        <p:nvSpPr>
          <p:cNvPr id="8" name="Rectángulo 7"/>
          <p:cNvSpPr/>
          <p:nvPr/>
        </p:nvSpPr>
        <p:spPr>
          <a:xfrm>
            <a:off x="4339988" y="3353749"/>
            <a:ext cx="4346811" cy="1600438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400" dirty="0">
              <a:latin typeface="Helvetica Neue Bold Condensed"/>
              <a:cs typeface="Helvetica Neue Bold Condensed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C" sz="1400" dirty="0">
              <a:latin typeface="Helvetica Neue Bold Condensed"/>
              <a:cs typeface="Helvetica Neue Bold Condensed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400" dirty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rPr>
              <a:t>Ejercer de forma eficaz, eficiente y transparente la rectoría de la gestión ambiental, garantizando una relación armónica entre los ejes económicos, social, y ambiental que asegure el manejo sostenible de los recursos naturales estratégicos.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339988" y="3353748"/>
            <a:ext cx="4346811" cy="37538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C" sz="1600" dirty="0">
                <a:latin typeface="Helvetica Neue Bold Condensed"/>
                <a:cs typeface="Helvetica Neue Bold Condensed"/>
              </a:rPr>
              <a:t>Misión MAE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7" y="1132611"/>
            <a:ext cx="3139088" cy="470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2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Elementos Orientadores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Alineación de los objetivos institucionales</a:t>
            </a:r>
          </a:p>
        </p:txBody>
      </p:sp>
      <p:sp>
        <p:nvSpPr>
          <p:cNvPr id="13" name="Flecha derecha 12"/>
          <p:cNvSpPr/>
          <p:nvPr/>
        </p:nvSpPr>
        <p:spPr bwMode="auto">
          <a:xfrm>
            <a:off x="481559" y="1687564"/>
            <a:ext cx="2556029" cy="1023872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500" b="1" dirty="0">
                <a:solidFill>
                  <a:schemeClr val="bg1"/>
                </a:solidFill>
              </a:rPr>
              <a:t>Plan </a:t>
            </a:r>
            <a:r>
              <a:rPr lang="es-ES" sz="1500" b="1" dirty="0">
                <a:solidFill>
                  <a:schemeClr val="bg1"/>
                </a:solidFill>
              </a:rPr>
              <a:t>Nacional del Buen Vivir 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14" name="Flecha derecha 13"/>
          <p:cNvSpPr/>
          <p:nvPr/>
        </p:nvSpPr>
        <p:spPr bwMode="auto">
          <a:xfrm>
            <a:off x="481559" y="2891541"/>
            <a:ext cx="2287002" cy="1027288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>
                <a:solidFill>
                  <a:schemeClr val="bg1"/>
                </a:solidFill>
              </a:rPr>
              <a:t>Política Intersectorial  </a:t>
            </a:r>
            <a:endParaRPr lang="es-MX" sz="1500" b="1" dirty="0">
              <a:solidFill>
                <a:schemeClr val="bg1"/>
              </a:solidFill>
            </a:endParaRPr>
          </a:p>
        </p:txBody>
      </p:sp>
      <p:sp>
        <p:nvSpPr>
          <p:cNvPr id="15" name="Flecha derecha 14"/>
          <p:cNvSpPr/>
          <p:nvPr/>
        </p:nvSpPr>
        <p:spPr bwMode="auto">
          <a:xfrm>
            <a:off x="481559" y="4378920"/>
            <a:ext cx="2156106" cy="998444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>
                <a:solidFill>
                  <a:schemeClr val="bg1"/>
                </a:solidFill>
              </a:rPr>
              <a:t>Objetivos Estratégicos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>
                <a:solidFill>
                  <a:schemeClr val="bg1"/>
                </a:solidFill>
              </a:rPr>
              <a:t>MAE</a:t>
            </a:r>
          </a:p>
        </p:txBody>
      </p:sp>
      <p:sp>
        <p:nvSpPr>
          <p:cNvPr id="16" name="Rectángulo redondeado 15"/>
          <p:cNvSpPr/>
          <p:nvPr/>
        </p:nvSpPr>
        <p:spPr bwMode="auto">
          <a:xfrm>
            <a:off x="3220376" y="1768964"/>
            <a:ext cx="5486400" cy="563562"/>
          </a:xfrm>
          <a:prstGeom prst="roundRect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400" b="1" dirty="0"/>
              <a:t>Objetivo 7</a:t>
            </a:r>
            <a:r>
              <a:rPr lang="es-ES" sz="1400" dirty="0"/>
              <a:t>: </a:t>
            </a:r>
            <a:r>
              <a:rPr lang="es-EC" sz="1400" dirty="0"/>
              <a:t>Garantizar los derechos de la naturaleza y promover la sostenibilidad ambiental territorial y global</a:t>
            </a:r>
            <a:r>
              <a:rPr lang="es-ES" sz="1400" dirty="0"/>
              <a:t>.</a:t>
            </a:r>
          </a:p>
        </p:txBody>
      </p:sp>
      <p:sp>
        <p:nvSpPr>
          <p:cNvPr id="17" name="Rectángulo redondeado 16"/>
          <p:cNvSpPr/>
          <p:nvPr/>
        </p:nvSpPr>
        <p:spPr bwMode="auto">
          <a:xfrm>
            <a:off x="2925101" y="4134339"/>
            <a:ext cx="5775325" cy="1746250"/>
          </a:xfrm>
          <a:prstGeom prst="roundRect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sz="1400" dirty="0"/>
              <a:t>Incrementar la conservación y la gestión sostenible del patrimonio natural y sus servicios ecosistémicos.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sz="1400" dirty="0"/>
              <a:t>Incrementar la prevención y control de la contaminación ambiental en los procesos de extracción, producción, consumo y post consumo a nivel nacional.</a:t>
            </a:r>
          </a:p>
          <a:p>
            <a:pPr marL="257175" indent="-257175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ES" sz="1400" dirty="0"/>
              <a:t>Incrementar las capacidades del país para la mitigación de emisiones de gases de efecto invernadero y la adaptación al cambio climático.</a:t>
            </a:r>
          </a:p>
        </p:txBody>
      </p:sp>
      <p:sp>
        <p:nvSpPr>
          <p:cNvPr id="18" name="Rectángulo redondeado 17"/>
          <p:cNvSpPr/>
          <p:nvPr/>
        </p:nvSpPr>
        <p:spPr bwMode="auto">
          <a:xfrm>
            <a:off x="3233076" y="2650026"/>
            <a:ext cx="2500312" cy="1182688"/>
          </a:xfrm>
          <a:prstGeom prst="roundRect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50" b="1" dirty="0"/>
              <a:t>POLÍTICA 6: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50" dirty="0"/>
              <a:t>Fortalecer el régimen de protección de ecosistemas naturales y los servicios ambientales</a:t>
            </a:r>
          </a:p>
        </p:txBody>
      </p:sp>
      <p:sp>
        <p:nvSpPr>
          <p:cNvPr id="19" name="Rectángulo redondeado 18"/>
          <p:cNvSpPr/>
          <p:nvPr/>
        </p:nvSpPr>
        <p:spPr bwMode="auto">
          <a:xfrm>
            <a:off x="5917538" y="2677014"/>
            <a:ext cx="2789238" cy="1182687"/>
          </a:xfrm>
          <a:prstGeom prst="roundRect">
            <a:avLst/>
          </a:prstGeom>
          <a:ln w="28575">
            <a:solidFill>
              <a:srgbClr val="92D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68580" tIns="34290" rIns="68580" bIns="34290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50" b="1" dirty="0"/>
              <a:t>POLÍTICA 7: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350" dirty="0"/>
              <a:t>Promover el uso eficiente de los recursos naturales; previniendo, controlando y mitigando la contaminación ambiental</a:t>
            </a:r>
          </a:p>
        </p:txBody>
      </p:sp>
      <p:sp>
        <p:nvSpPr>
          <p:cNvPr id="20" name="Flecha abajo 19"/>
          <p:cNvSpPr/>
          <p:nvPr/>
        </p:nvSpPr>
        <p:spPr bwMode="auto">
          <a:xfrm>
            <a:off x="5615913" y="2389676"/>
            <a:ext cx="415925" cy="230188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80" tIns="34290" rIns="68580" bIns="34290"/>
          <a:lstStyle/>
          <a:p>
            <a:pPr defTabSz="336947" eaLnBrk="0" hangingPunct="0">
              <a:buClr>
                <a:srgbClr val="000000"/>
              </a:buClr>
              <a:buSzPct val="100000"/>
              <a:defRPr/>
            </a:pPr>
            <a:endParaRPr lang="es-EC" sz="1350">
              <a:solidFill>
                <a:schemeClr val="bg1"/>
              </a:solidFill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21" name="Flecha abajo 20"/>
          <p:cNvSpPr/>
          <p:nvPr/>
        </p:nvSpPr>
        <p:spPr bwMode="auto">
          <a:xfrm>
            <a:off x="5615913" y="3858114"/>
            <a:ext cx="415925" cy="230187"/>
          </a:xfrm>
          <a:prstGeom prst="down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68580" tIns="34290" rIns="68580" bIns="34290"/>
          <a:lstStyle/>
          <a:p>
            <a:pPr defTabSz="336947" eaLnBrk="0" hangingPunct="0">
              <a:buClr>
                <a:srgbClr val="000000"/>
              </a:buClr>
              <a:buSzPct val="100000"/>
              <a:defRPr/>
            </a:pPr>
            <a:endParaRPr lang="es-EC" sz="1350">
              <a:solidFill>
                <a:schemeClr val="bg1"/>
              </a:solidFill>
              <a:latin typeface="Arial" panose="020B0604020202020204" pitchFamily="34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284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Estructura Administrativa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2761274036"/>
              </p:ext>
            </p:extLst>
          </p:nvPr>
        </p:nvGraphicFramePr>
        <p:xfrm>
          <a:off x="1079878" y="1484784"/>
          <a:ext cx="725390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134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Administrativa Financiera</a:t>
            </a:r>
          </a:p>
        </p:txBody>
      </p:sp>
      <p:sp>
        <p:nvSpPr>
          <p:cNvPr id="7" name="Rectángulo 1"/>
          <p:cNvSpPr>
            <a:spLocks noChangeArrowheads="1"/>
          </p:cNvSpPr>
          <p:nvPr/>
        </p:nvSpPr>
        <p:spPr bwMode="auto">
          <a:xfrm>
            <a:off x="177800" y="2580464"/>
            <a:ext cx="4681538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6858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s-EC" altLang="es-EC" b="1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Nro. Procesos</a:t>
            </a:r>
            <a:r>
              <a:rPr lang="es-EC" altLang="es-EC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  </a:t>
            </a: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por un </a:t>
            </a:r>
            <a:r>
              <a:rPr lang="es-EC" altLang="es-EC" b="1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Valor de XXX USD</a:t>
            </a:r>
            <a:r>
              <a:rPr lang="es-EC" altLang="es-EC" b="1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.</a:t>
            </a: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  que </a:t>
            </a:r>
            <a:r>
              <a:rPr lang="es-EC" altLang="es-EC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lograron </a:t>
            </a:r>
            <a:r>
              <a:rPr lang="es-EC" altLang="es-EC" dirty="0">
                <a:solidFill>
                  <a:srgbClr val="FF0000"/>
                </a:solidFill>
                <a:ea typeface="Calibri" panose="020F0502020204030204" pitchFamily="34" charset="0"/>
                <a:cs typeface="Helvetica Neue Bold Condensed"/>
              </a:rPr>
              <a:t>XXXX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Hemos beneficiado alrededor de </a:t>
            </a:r>
            <a:r>
              <a:rPr lang="es-EC" altLang="es-EC" b="1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Nro. Beneficiarios</a:t>
            </a:r>
            <a:r>
              <a:rPr lang="es-EC" altLang="es-EC" b="1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 </a:t>
            </a: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a través de  los siguientes servicios</a:t>
            </a:r>
            <a:r>
              <a:rPr lang="es-EC" altLang="es-EC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: </a:t>
            </a:r>
            <a:r>
              <a:rPr lang="es-EC" altLang="es-EC" b="1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XXX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Se ejecutó el </a:t>
            </a:r>
            <a:r>
              <a:rPr lang="es-EC" altLang="es-EC" b="1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XXX</a:t>
            </a: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 % de presupuesto asignado equivalente a </a:t>
            </a:r>
            <a:r>
              <a:rPr lang="es-EC" altLang="es-EC" b="1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XXX de USD</a:t>
            </a:r>
            <a:r>
              <a:rPr lang="es-EC" altLang="es-EC" dirty="0">
                <a:solidFill>
                  <a:srgbClr val="FF0000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 </a:t>
            </a: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(Incluir gráfico de barras)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s-EC" altLang="es-EC" dirty="0">
                <a:solidFill>
                  <a:srgbClr val="7F7F7F"/>
                </a:solidFill>
                <a:latin typeface="Helvetica Neue Bold Condensed"/>
                <a:ea typeface="Calibri" panose="020F0502020204030204" pitchFamily="34" charset="0"/>
                <a:cs typeface="Helvetica Neue Bold Condensed"/>
              </a:rPr>
              <a:t> Otros (DATO FUERTE DE LA DP )</a:t>
            </a: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6521289"/>
              </p:ext>
            </p:extLst>
          </p:nvPr>
        </p:nvGraphicFramePr>
        <p:xfrm>
          <a:off x="4989914" y="2348549"/>
          <a:ext cx="39945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ángulo 18"/>
          <p:cNvSpPr>
            <a:spLocks noChangeArrowheads="1"/>
          </p:cNvSpPr>
          <p:nvPr/>
        </p:nvSpPr>
        <p:spPr bwMode="auto">
          <a:xfrm>
            <a:off x="6593725" y="5166502"/>
            <a:ext cx="23391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C" sz="1000" b="1" dirty="0"/>
              <a:t>Fuente: </a:t>
            </a:r>
            <a:r>
              <a:rPr lang="es-ES" altLang="es-EC" sz="1000" b="1" dirty="0" err="1"/>
              <a:t>Esigef</a:t>
            </a:r>
            <a:r>
              <a:rPr lang="es-ES" altLang="es-EC" sz="1000" b="1" dirty="0"/>
              <a:t> al 31 de diciembre de</a:t>
            </a:r>
            <a:r>
              <a:rPr lang="es-ES" altLang="es-EC" sz="1000" b="1" dirty="0">
                <a:solidFill>
                  <a:srgbClr val="FF0000"/>
                </a:solidFill>
              </a:rPr>
              <a:t> XXX</a:t>
            </a:r>
          </a:p>
        </p:txBody>
      </p:sp>
    </p:spTree>
    <p:extLst>
      <p:ext uri="{BB962C8B-B14F-4D97-AF65-F5344CB8AC3E}">
        <p14:creationId xmlns:p14="http://schemas.microsoft.com/office/powerpoint/2010/main" val="3303133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de Asesoría Jurídica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114940" y="2118223"/>
            <a:ext cx="4322763" cy="401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Denuncias</a:t>
            </a:r>
            <a:r>
              <a:rPr lang="es-EC" sz="17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atendidas de un total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700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con un tiempo promedio de respuesta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endParaRPr lang="es-EC" sz="1700" dirty="0">
              <a:solidFill>
                <a:srgbClr val="FF0000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Procesos Administrativos</a:t>
            </a:r>
            <a:r>
              <a:rPr lang="es-EC" sz="17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resueltos de un total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de un promedio de respuesta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7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Procesos Administrativos de Calidad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 resueltos de un total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un promedio de respuesta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Procesos Administrativos de Patrimonio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 resueltos de un total de un promedio de respuesta de </a:t>
            </a:r>
            <a:r>
              <a:rPr lang="es-EC" sz="17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</a:p>
          <a:p>
            <a:pPr marL="285750" indent="-285750" defTabSz="685800">
              <a:buFont typeface="Arial" panose="020B0604020202020204" pitchFamily="34" charset="0"/>
              <a:buChar char="•"/>
              <a:defRPr/>
            </a:pP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Otros (DATO FUERTE DE LA DP )</a:t>
            </a:r>
          </a:p>
          <a:p>
            <a:pPr algn="ctr" defTabSz="685800">
              <a:defRPr/>
            </a:pPr>
            <a:endParaRPr lang="es-EC" sz="1700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algn="ctr" defTabSz="685800">
              <a:defRPr/>
            </a:pPr>
            <a:r>
              <a:rPr lang="es-EC" sz="17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70" y="2118223"/>
            <a:ext cx="3639989" cy="36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01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de Patrimonio Natural: Forestal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07628" y="2109362"/>
            <a:ext cx="4043363" cy="42783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Operativos Realizados 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que permitieron el decomiso de 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600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m3 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de madera</a:t>
            </a:r>
            <a:endParaRPr lang="es-EC" sz="1600" b="1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Nro. Hectáreas conservadas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–</a:t>
            </a: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reforestadas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mediante los proyectos de Socio Bosque y Reforestación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Nro. Eventos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600" dirty="0">
                <a:latin typeface="Helvetica Neue Bold Condensed"/>
                <a:ea typeface="Calibri" pitchFamily="34" charset="0"/>
                <a:cs typeface="Helvetica Neue Bold Condensed"/>
              </a:rPr>
              <a:t>de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realizados con las comunidades de: </a:t>
            </a: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</a:t>
            </a:r>
            <a:r>
              <a:rPr lang="es-EC" sz="1600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permisos SAF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entregados contribuyendo al manejo legal y sostenible de la actividad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incendios</a:t>
            </a:r>
            <a:r>
              <a:rPr lang="es-EC" sz="1600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controlados con </a:t>
            </a:r>
            <a:r>
              <a:rPr lang="es-EC" sz="1600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</a:t>
            </a:r>
            <a:r>
              <a:rPr lang="es-EC" sz="1600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guardaparques</a:t>
            </a: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que han trabajado en mitigarlos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sz="1600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Otros (DATO FUERTE DE LA DP)</a:t>
            </a:r>
          </a:p>
          <a:p>
            <a:pPr defTabSz="685800">
              <a:defRPr/>
            </a:pPr>
            <a:endParaRPr lang="es-EC" sz="1600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algn="ctr" defTabSz="685800">
              <a:defRPr/>
            </a:pPr>
            <a:endParaRPr lang="es-EC" sz="1600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9"/>
          <a:stretch/>
        </p:blipFill>
        <p:spPr>
          <a:xfrm>
            <a:off x="4790363" y="2010184"/>
            <a:ext cx="3698544" cy="424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7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37319"/>
            <a:ext cx="8229599" cy="589222"/>
          </a:xfrm>
        </p:spPr>
        <p:txBody>
          <a:bodyPr>
            <a:noAutofit/>
          </a:bodyPr>
          <a:lstStyle/>
          <a:p>
            <a:pPr algn="l"/>
            <a:r>
              <a:rPr lang="es-ES" b="1" dirty="0">
                <a:solidFill>
                  <a:srgbClr val="595959"/>
                </a:solidFill>
              </a:rPr>
              <a:t>Logros de la Gestión</a:t>
            </a: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15920" y="910573"/>
            <a:ext cx="3626780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668319" y="1062973"/>
            <a:ext cx="6715119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ES" sz="3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820719" y="1215373"/>
            <a:ext cx="7736427" cy="505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3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Unidad de Patrimonio Natural: Biodiversidad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69875" y="2012743"/>
            <a:ext cx="4230688" cy="4248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Nro. Operativos Realizados</a:t>
            </a:r>
            <a:r>
              <a:rPr lang="es-EC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</a:t>
            </a:r>
            <a:r>
              <a:rPr lang="es-EC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que permitieron el decomisos de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  <a:r>
              <a:rPr lang="es-EC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especies</a:t>
            </a: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(cantidad) rescatadas</a:t>
            </a:r>
            <a:r>
              <a:rPr lang="es-EC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mediante la unidad de biodiversidad 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Apoyo a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</a:t>
            </a:r>
            <a:r>
              <a:rPr lang="es-EC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centros de rescate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Contribuimos a la investigación científica con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</a:t>
            </a:r>
            <a:r>
              <a:rPr lang="es-EC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permisos de investigación otorgados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 </a:t>
            </a:r>
            <a:r>
              <a:rPr lang="es-EC" b="1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convenios</a:t>
            </a:r>
            <a:r>
              <a:rPr lang="es-EC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públicos y privados  con el fin de: </a:t>
            </a:r>
            <a:r>
              <a:rPr lang="es-EC" b="1" dirty="0">
                <a:solidFill>
                  <a:srgbClr val="FF0000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XXX</a:t>
            </a:r>
          </a:p>
          <a:p>
            <a:pPr marL="285750" indent="-285750" algn="just" defTabSz="685800">
              <a:buFont typeface="Arial" panose="020B0604020202020204" pitchFamily="34" charset="0"/>
              <a:buChar char="•"/>
              <a:defRPr/>
            </a:pPr>
            <a:r>
              <a:rPr lang="es-EC" dirty="0">
                <a:solidFill>
                  <a:srgbClr val="7F7F7F"/>
                </a:solidFill>
                <a:latin typeface="Helvetica Neue Bold Condensed"/>
                <a:ea typeface="Calibri" pitchFamily="34" charset="0"/>
                <a:cs typeface="Helvetica Neue Bold Condensed"/>
              </a:rPr>
              <a:t> Otros (DATO FUERTE DP)</a:t>
            </a:r>
          </a:p>
          <a:p>
            <a:pPr defTabSz="685800">
              <a:defRPr/>
            </a:pP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defTabSz="685800">
              <a:defRPr/>
            </a:pP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  <a:p>
            <a:pPr algn="ctr" defTabSz="685800">
              <a:defRPr/>
            </a:pPr>
            <a:endParaRPr lang="es-EC" dirty="0">
              <a:solidFill>
                <a:srgbClr val="7F7F7F"/>
              </a:solidFill>
              <a:latin typeface="Helvetica Neue Bold Condensed"/>
              <a:ea typeface="Calibri" pitchFamily="34" charset="0"/>
              <a:cs typeface="Helvetica Neue Bold Condense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68" y="1857784"/>
            <a:ext cx="3009329" cy="451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417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737</Words>
  <Application>Microsoft Office PowerPoint</Application>
  <PresentationFormat>Presentación en pantalla (4:3)</PresentationFormat>
  <Paragraphs>97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Índice de contenidos</vt:lpstr>
      <vt:lpstr>Elementos Orientadores</vt:lpstr>
      <vt:lpstr>Elementos Orientadores</vt:lpstr>
      <vt:lpstr>Estructura Administrativa</vt:lpstr>
      <vt:lpstr>Logros de la Gestión</vt:lpstr>
      <vt:lpstr>Logros de la Gestión</vt:lpstr>
      <vt:lpstr>Logros de la Gestión</vt:lpstr>
      <vt:lpstr>Logros de la Gestión</vt:lpstr>
      <vt:lpstr>Logros de la Gestión</vt:lpstr>
      <vt:lpstr>Logros de la Gestión</vt:lpstr>
      <vt:lpstr>Logros de la Gestión</vt:lpstr>
      <vt:lpstr>Presentación de PowerPoint</vt:lpstr>
    </vt:vector>
  </TitlesOfParts>
  <Company>MAE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Christian Salazar</dc:creator>
  <cp:lastModifiedBy>norma ona changoluisa</cp:lastModifiedBy>
  <cp:revision>14</cp:revision>
  <dcterms:created xsi:type="dcterms:W3CDTF">2018-05-30T17:00:57Z</dcterms:created>
  <dcterms:modified xsi:type="dcterms:W3CDTF">2019-01-28T14:18:43Z</dcterms:modified>
</cp:coreProperties>
</file>