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1"/>
  </p:notesMasterIdLst>
  <p:sldIdLst>
    <p:sldId id="302" r:id="rId3"/>
    <p:sldId id="300" r:id="rId4"/>
    <p:sldId id="301" r:id="rId5"/>
    <p:sldId id="298" r:id="rId6"/>
    <p:sldId id="274" r:id="rId7"/>
    <p:sldId id="281" r:id="rId8"/>
    <p:sldId id="282" r:id="rId9"/>
    <p:sldId id="285" r:id="rId10"/>
    <p:sldId id="286" r:id="rId11"/>
    <p:sldId id="287" r:id="rId12"/>
    <p:sldId id="289" r:id="rId13"/>
    <p:sldId id="290" r:id="rId14"/>
    <p:sldId id="291" r:id="rId15"/>
    <p:sldId id="267" r:id="rId16"/>
    <p:sldId id="292" r:id="rId17"/>
    <p:sldId id="277" r:id="rId18"/>
    <p:sldId id="279" r:id="rId19"/>
    <p:sldId id="258" r:id="rId2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-2052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ADCCC2-432D-40BC-8EF7-DF9559BF8232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C"/>
        </a:p>
      </dgm:t>
    </dgm:pt>
    <dgm:pt modelId="{13A55800-102C-490C-9F50-C4B1C82F7C94}">
      <dgm:prSet phldrT="[Texto]"/>
      <dgm:spPr/>
      <dgm:t>
        <a:bodyPr/>
        <a:lstStyle/>
        <a:p>
          <a:r>
            <a:rPr lang="es-EC" dirty="0" smtClean="0"/>
            <a:t>Mesa de Ayuda</a:t>
          </a:r>
          <a:endParaRPr lang="es-EC" dirty="0"/>
        </a:p>
      </dgm:t>
    </dgm:pt>
    <dgm:pt modelId="{04131CDB-8587-45CB-917C-F9453E764A30}" type="parTrans" cxnId="{14EEBD6C-AAFB-4175-9FAC-2F5269CF876D}">
      <dgm:prSet/>
      <dgm:spPr/>
      <dgm:t>
        <a:bodyPr/>
        <a:lstStyle/>
        <a:p>
          <a:endParaRPr lang="es-EC"/>
        </a:p>
      </dgm:t>
    </dgm:pt>
    <dgm:pt modelId="{2A8068E6-30A8-421F-8071-C91115E20767}" type="sibTrans" cxnId="{14EEBD6C-AAFB-4175-9FAC-2F5269CF876D}">
      <dgm:prSet/>
      <dgm:spPr/>
      <dgm:t>
        <a:bodyPr/>
        <a:lstStyle/>
        <a:p>
          <a:endParaRPr lang="es-EC"/>
        </a:p>
      </dgm:t>
    </dgm:pt>
    <dgm:pt modelId="{414CD13B-06F9-4BC0-8FF9-AE951C55C035}">
      <dgm:prSet phldrT="[Texto]"/>
      <dgm:spPr/>
      <dgm:t>
        <a:bodyPr/>
        <a:lstStyle/>
        <a:p>
          <a:r>
            <a:rPr lang="es-EC" dirty="0" smtClean="0"/>
            <a:t>Qué?</a:t>
          </a:r>
          <a:endParaRPr lang="es-EC" dirty="0"/>
        </a:p>
      </dgm:t>
    </dgm:pt>
    <dgm:pt modelId="{17476420-934E-4C15-A85E-EEE9B45A50AC}" type="parTrans" cxnId="{C5BAEE2B-6536-454E-BAD5-B9A1E8385649}">
      <dgm:prSet/>
      <dgm:spPr/>
      <dgm:t>
        <a:bodyPr/>
        <a:lstStyle/>
        <a:p>
          <a:endParaRPr lang="es-EC"/>
        </a:p>
      </dgm:t>
    </dgm:pt>
    <dgm:pt modelId="{5B93F922-2ABF-4013-A34B-759679F260C5}" type="sibTrans" cxnId="{C5BAEE2B-6536-454E-BAD5-B9A1E8385649}">
      <dgm:prSet/>
      <dgm:spPr/>
      <dgm:t>
        <a:bodyPr/>
        <a:lstStyle/>
        <a:p>
          <a:endParaRPr lang="es-EC"/>
        </a:p>
      </dgm:t>
    </dgm:pt>
    <dgm:pt modelId="{AA864E81-CB38-44BF-97E8-6477B3D44AF7}">
      <dgm:prSet phldrT="[Texto]"/>
      <dgm:spPr/>
      <dgm:t>
        <a:bodyPr/>
        <a:lstStyle/>
        <a:p>
          <a:r>
            <a:rPr lang="es-EC" dirty="0" smtClean="0"/>
            <a:t>Cómo?</a:t>
          </a:r>
          <a:endParaRPr lang="es-EC" dirty="0"/>
        </a:p>
      </dgm:t>
    </dgm:pt>
    <dgm:pt modelId="{2239F7B1-A910-49EE-96BD-E303D8FE9D73}" type="parTrans" cxnId="{82B9526E-8EBE-4D1F-9BDA-1D98A47F8A56}">
      <dgm:prSet/>
      <dgm:spPr/>
      <dgm:t>
        <a:bodyPr/>
        <a:lstStyle/>
        <a:p>
          <a:endParaRPr lang="es-EC"/>
        </a:p>
      </dgm:t>
    </dgm:pt>
    <dgm:pt modelId="{5A39FD07-54EA-4316-A4F2-98A0A419AE58}" type="sibTrans" cxnId="{82B9526E-8EBE-4D1F-9BDA-1D98A47F8A56}">
      <dgm:prSet/>
      <dgm:spPr/>
      <dgm:t>
        <a:bodyPr/>
        <a:lstStyle/>
        <a:p>
          <a:endParaRPr lang="es-EC"/>
        </a:p>
      </dgm:t>
    </dgm:pt>
    <dgm:pt modelId="{BA67E1BF-3271-4EA1-B82F-8F5F75D2F2AB}">
      <dgm:prSet phldrT="[Texto]"/>
      <dgm:spPr/>
      <dgm:t>
        <a:bodyPr/>
        <a:lstStyle/>
        <a:p>
          <a:r>
            <a:rPr lang="es-EC" dirty="0" smtClean="0"/>
            <a:t>Cuando?</a:t>
          </a:r>
          <a:endParaRPr lang="es-EC" dirty="0"/>
        </a:p>
      </dgm:t>
    </dgm:pt>
    <dgm:pt modelId="{6F760E77-1E90-4869-B797-B3CFE51377B1}" type="parTrans" cxnId="{3529B8CF-1DBB-4593-8C47-906A67A4B975}">
      <dgm:prSet/>
      <dgm:spPr/>
      <dgm:t>
        <a:bodyPr/>
        <a:lstStyle/>
        <a:p>
          <a:endParaRPr lang="es-EC"/>
        </a:p>
      </dgm:t>
    </dgm:pt>
    <dgm:pt modelId="{A5EF7675-79B0-44EB-877E-2B2A230C6322}" type="sibTrans" cxnId="{3529B8CF-1DBB-4593-8C47-906A67A4B975}">
      <dgm:prSet/>
      <dgm:spPr/>
      <dgm:t>
        <a:bodyPr/>
        <a:lstStyle/>
        <a:p>
          <a:endParaRPr lang="es-EC"/>
        </a:p>
      </dgm:t>
    </dgm:pt>
    <dgm:pt modelId="{A71D167B-49B2-4D48-A08F-31C419D24527}">
      <dgm:prSet phldrT="[Texto]"/>
      <dgm:spPr/>
      <dgm:t>
        <a:bodyPr/>
        <a:lstStyle/>
        <a:p>
          <a:r>
            <a:rPr lang="es-EC" dirty="0" smtClean="0"/>
            <a:t>Por qué?</a:t>
          </a:r>
          <a:endParaRPr lang="es-EC" dirty="0"/>
        </a:p>
      </dgm:t>
    </dgm:pt>
    <dgm:pt modelId="{43E32701-443D-4908-BC20-BC105BBF083A}" type="parTrans" cxnId="{15CA9E2E-C2EC-4F3B-A454-A8827168C06C}">
      <dgm:prSet/>
      <dgm:spPr/>
      <dgm:t>
        <a:bodyPr/>
        <a:lstStyle/>
        <a:p>
          <a:endParaRPr lang="es-EC"/>
        </a:p>
      </dgm:t>
    </dgm:pt>
    <dgm:pt modelId="{05ACE407-E05F-489D-A990-46F0A1F5F9F2}" type="sibTrans" cxnId="{15CA9E2E-C2EC-4F3B-A454-A8827168C06C}">
      <dgm:prSet/>
      <dgm:spPr/>
      <dgm:t>
        <a:bodyPr/>
        <a:lstStyle/>
        <a:p>
          <a:endParaRPr lang="es-EC"/>
        </a:p>
      </dgm:t>
    </dgm:pt>
    <dgm:pt modelId="{98C652A0-5F0B-48B7-A2D2-ECD3E47446DF}" type="pres">
      <dgm:prSet presAssocID="{80ADCCC2-432D-40BC-8EF7-DF9559BF823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8256AB98-2CC9-435D-800A-DCE52854E2AE}" type="pres">
      <dgm:prSet presAssocID="{13A55800-102C-490C-9F50-C4B1C82F7C94}" presName="centerShape" presStyleLbl="node0" presStyleIdx="0" presStyleCnt="1" custScaleX="84495" custScaleY="89382"/>
      <dgm:spPr/>
      <dgm:t>
        <a:bodyPr/>
        <a:lstStyle/>
        <a:p>
          <a:endParaRPr lang="es-EC"/>
        </a:p>
      </dgm:t>
    </dgm:pt>
    <dgm:pt modelId="{C638A894-12F5-4381-9419-8EBA05676801}" type="pres">
      <dgm:prSet presAssocID="{414CD13B-06F9-4BC0-8FF9-AE951C55C03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C801ABE-52B9-43DA-982E-F5ABA70F4B95}" type="pres">
      <dgm:prSet presAssocID="{414CD13B-06F9-4BC0-8FF9-AE951C55C035}" presName="dummy" presStyleCnt="0"/>
      <dgm:spPr/>
    </dgm:pt>
    <dgm:pt modelId="{E4E5307C-C669-4F4D-95CE-0A25E04C4F4D}" type="pres">
      <dgm:prSet presAssocID="{5B93F922-2ABF-4013-A34B-759679F260C5}" presName="sibTrans" presStyleLbl="sibTrans2D1" presStyleIdx="0" presStyleCnt="4"/>
      <dgm:spPr/>
      <dgm:t>
        <a:bodyPr/>
        <a:lstStyle/>
        <a:p>
          <a:endParaRPr lang="es-EC"/>
        </a:p>
      </dgm:t>
    </dgm:pt>
    <dgm:pt modelId="{FCB79C59-09CC-41B6-A573-EEB8D399CAC0}" type="pres">
      <dgm:prSet presAssocID="{AA864E81-CB38-44BF-97E8-6477B3D44AF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EB23996-A666-4F95-8ED4-E7138036EDBC}" type="pres">
      <dgm:prSet presAssocID="{AA864E81-CB38-44BF-97E8-6477B3D44AF7}" presName="dummy" presStyleCnt="0"/>
      <dgm:spPr/>
    </dgm:pt>
    <dgm:pt modelId="{D6DC55D4-25E8-41EC-989A-62022AA3B384}" type="pres">
      <dgm:prSet presAssocID="{5A39FD07-54EA-4316-A4F2-98A0A419AE58}" presName="sibTrans" presStyleLbl="sibTrans2D1" presStyleIdx="1" presStyleCnt="4"/>
      <dgm:spPr/>
      <dgm:t>
        <a:bodyPr/>
        <a:lstStyle/>
        <a:p>
          <a:endParaRPr lang="es-EC"/>
        </a:p>
      </dgm:t>
    </dgm:pt>
    <dgm:pt modelId="{414D364A-C0EC-4A98-9C63-CC9A335A12B4}" type="pres">
      <dgm:prSet presAssocID="{BA67E1BF-3271-4EA1-B82F-8F5F75D2F2A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8369CE1-C584-4D4B-A346-8331C1276BFD}" type="pres">
      <dgm:prSet presAssocID="{BA67E1BF-3271-4EA1-B82F-8F5F75D2F2AB}" presName="dummy" presStyleCnt="0"/>
      <dgm:spPr/>
    </dgm:pt>
    <dgm:pt modelId="{230FA14D-4E50-430C-A4C3-699777607E2E}" type="pres">
      <dgm:prSet presAssocID="{A5EF7675-79B0-44EB-877E-2B2A230C6322}" presName="sibTrans" presStyleLbl="sibTrans2D1" presStyleIdx="2" presStyleCnt="4"/>
      <dgm:spPr/>
      <dgm:t>
        <a:bodyPr/>
        <a:lstStyle/>
        <a:p>
          <a:endParaRPr lang="es-EC"/>
        </a:p>
      </dgm:t>
    </dgm:pt>
    <dgm:pt modelId="{A541D8BA-FB8F-4779-B08A-E79A4371BF77}" type="pres">
      <dgm:prSet presAssocID="{A71D167B-49B2-4D48-A08F-31C419D2452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5C7C632-F101-4CCD-83AB-71AAD6ED8EAC}" type="pres">
      <dgm:prSet presAssocID="{A71D167B-49B2-4D48-A08F-31C419D24527}" presName="dummy" presStyleCnt="0"/>
      <dgm:spPr/>
    </dgm:pt>
    <dgm:pt modelId="{02205374-D28D-4B6C-A520-150D8C78E88E}" type="pres">
      <dgm:prSet presAssocID="{05ACE407-E05F-489D-A990-46F0A1F5F9F2}" presName="sibTrans" presStyleLbl="sibTrans2D1" presStyleIdx="3" presStyleCnt="4"/>
      <dgm:spPr/>
      <dgm:t>
        <a:bodyPr/>
        <a:lstStyle/>
        <a:p>
          <a:endParaRPr lang="es-EC"/>
        </a:p>
      </dgm:t>
    </dgm:pt>
  </dgm:ptLst>
  <dgm:cxnLst>
    <dgm:cxn modelId="{2FEDC174-F96A-433D-8DAF-FF82A2F8CFDE}" type="presOf" srcId="{5A39FD07-54EA-4316-A4F2-98A0A419AE58}" destId="{D6DC55D4-25E8-41EC-989A-62022AA3B384}" srcOrd="0" destOrd="0" presId="urn:microsoft.com/office/officeart/2005/8/layout/radial6"/>
    <dgm:cxn modelId="{14EEBD6C-AAFB-4175-9FAC-2F5269CF876D}" srcId="{80ADCCC2-432D-40BC-8EF7-DF9559BF8232}" destId="{13A55800-102C-490C-9F50-C4B1C82F7C94}" srcOrd="0" destOrd="0" parTransId="{04131CDB-8587-45CB-917C-F9453E764A30}" sibTransId="{2A8068E6-30A8-421F-8071-C91115E20767}"/>
    <dgm:cxn modelId="{18606CF6-0402-42F0-9E6C-2854BA8F328A}" type="presOf" srcId="{A5EF7675-79B0-44EB-877E-2B2A230C6322}" destId="{230FA14D-4E50-430C-A4C3-699777607E2E}" srcOrd="0" destOrd="0" presId="urn:microsoft.com/office/officeart/2005/8/layout/radial6"/>
    <dgm:cxn modelId="{3529B8CF-1DBB-4593-8C47-906A67A4B975}" srcId="{13A55800-102C-490C-9F50-C4B1C82F7C94}" destId="{BA67E1BF-3271-4EA1-B82F-8F5F75D2F2AB}" srcOrd="2" destOrd="0" parTransId="{6F760E77-1E90-4869-B797-B3CFE51377B1}" sibTransId="{A5EF7675-79B0-44EB-877E-2B2A230C6322}"/>
    <dgm:cxn modelId="{D1A00F7F-9490-4621-976D-0599EAB950BF}" type="presOf" srcId="{13A55800-102C-490C-9F50-C4B1C82F7C94}" destId="{8256AB98-2CC9-435D-800A-DCE52854E2AE}" srcOrd="0" destOrd="0" presId="urn:microsoft.com/office/officeart/2005/8/layout/radial6"/>
    <dgm:cxn modelId="{BEED6E1E-F657-4E56-8354-F45B7A363B3F}" type="presOf" srcId="{414CD13B-06F9-4BC0-8FF9-AE951C55C035}" destId="{C638A894-12F5-4381-9419-8EBA05676801}" srcOrd="0" destOrd="0" presId="urn:microsoft.com/office/officeart/2005/8/layout/radial6"/>
    <dgm:cxn modelId="{E88F8008-6490-41C9-AAF3-C884341FD723}" type="presOf" srcId="{AA864E81-CB38-44BF-97E8-6477B3D44AF7}" destId="{FCB79C59-09CC-41B6-A573-EEB8D399CAC0}" srcOrd="0" destOrd="0" presId="urn:microsoft.com/office/officeart/2005/8/layout/radial6"/>
    <dgm:cxn modelId="{BBB96549-FE15-47B8-9A7E-48E8F2CBDFCA}" type="presOf" srcId="{05ACE407-E05F-489D-A990-46F0A1F5F9F2}" destId="{02205374-D28D-4B6C-A520-150D8C78E88E}" srcOrd="0" destOrd="0" presId="urn:microsoft.com/office/officeart/2005/8/layout/radial6"/>
    <dgm:cxn modelId="{C5BAEE2B-6536-454E-BAD5-B9A1E8385649}" srcId="{13A55800-102C-490C-9F50-C4B1C82F7C94}" destId="{414CD13B-06F9-4BC0-8FF9-AE951C55C035}" srcOrd="0" destOrd="0" parTransId="{17476420-934E-4C15-A85E-EEE9B45A50AC}" sibTransId="{5B93F922-2ABF-4013-A34B-759679F260C5}"/>
    <dgm:cxn modelId="{15CA9E2E-C2EC-4F3B-A454-A8827168C06C}" srcId="{13A55800-102C-490C-9F50-C4B1C82F7C94}" destId="{A71D167B-49B2-4D48-A08F-31C419D24527}" srcOrd="3" destOrd="0" parTransId="{43E32701-443D-4908-BC20-BC105BBF083A}" sibTransId="{05ACE407-E05F-489D-A990-46F0A1F5F9F2}"/>
    <dgm:cxn modelId="{89E05B18-755E-4663-867D-A41FE3B70DF6}" type="presOf" srcId="{A71D167B-49B2-4D48-A08F-31C419D24527}" destId="{A541D8BA-FB8F-4779-B08A-E79A4371BF77}" srcOrd="0" destOrd="0" presId="urn:microsoft.com/office/officeart/2005/8/layout/radial6"/>
    <dgm:cxn modelId="{0B55531F-940C-4697-A517-4F078F30376D}" type="presOf" srcId="{BA67E1BF-3271-4EA1-B82F-8F5F75D2F2AB}" destId="{414D364A-C0EC-4A98-9C63-CC9A335A12B4}" srcOrd="0" destOrd="0" presId="urn:microsoft.com/office/officeart/2005/8/layout/radial6"/>
    <dgm:cxn modelId="{D3E1E87A-3052-4C54-A3C0-01AF4E972C7E}" type="presOf" srcId="{80ADCCC2-432D-40BC-8EF7-DF9559BF8232}" destId="{98C652A0-5F0B-48B7-A2D2-ECD3E47446DF}" srcOrd="0" destOrd="0" presId="urn:microsoft.com/office/officeart/2005/8/layout/radial6"/>
    <dgm:cxn modelId="{707AF3C4-8056-4F73-A606-37B8BF64CC3F}" type="presOf" srcId="{5B93F922-2ABF-4013-A34B-759679F260C5}" destId="{E4E5307C-C669-4F4D-95CE-0A25E04C4F4D}" srcOrd="0" destOrd="0" presId="urn:microsoft.com/office/officeart/2005/8/layout/radial6"/>
    <dgm:cxn modelId="{82B9526E-8EBE-4D1F-9BDA-1D98A47F8A56}" srcId="{13A55800-102C-490C-9F50-C4B1C82F7C94}" destId="{AA864E81-CB38-44BF-97E8-6477B3D44AF7}" srcOrd="1" destOrd="0" parTransId="{2239F7B1-A910-49EE-96BD-E303D8FE9D73}" sibTransId="{5A39FD07-54EA-4316-A4F2-98A0A419AE58}"/>
    <dgm:cxn modelId="{F400E4B6-CBAE-4AB0-A512-06FC5CCEA1C0}" type="presParOf" srcId="{98C652A0-5F0B-48B7-A2D2-ECD3E47446DF}" destId="{8256AB98-2CC9-435D-800A-DCE52854E2AE}" srcOrd="0" destOrd="0" presId="urn:microsoft.com/office/officeart/2005/8/layout/radial6"/>
    <dgm:cxn modelId="{9D7F7AF6-EE87-4849-8857-2A103AA0D3F0}" type="presParOf" srcId="{98C652A0-5F0B-48B7-A2D2-ECD3E47446DF}" destId="{C638A894-12F5-4381-9419-8EBA05676801}" srcOrd="1" destOrd="0" presId="urn:microsoft.com/office/officeart/2005/8/layout/radial6"/>
    <dgm:cxn modelId="{75A03A12-7F52-4884-9113-FDF8E6A69BFA}" type="presParOf" srcId="{98C652A0-5F0B-48B7-A2D2-ECD3E47446DF}" destId="{FC801ABE-52B9-43DA-982E-F5ABA70F4B95}" srcOrd="2" destOrd="0" presId="urn:microsoft.com/office/officeart/2005/8/layout/radial6"/>
    <dgm:cxn modelId="{A6CCF03D-20B2-481B-A3DA-6044CFC3DCE1}" type="presParOf" srcId="{98C652A0-5F0B-48B7-A2D2-ECD3E47446DF}" destId="{E4E5307C-C669-4F4D-95CE-0A25E04C4F4D}" srcOrd="3" destOrd="0" presId="urn:microsoft.com/office/officeart/2005/8/layout/radial6"/>
    <dgm:cxn modelId="{8CF3981A-358F-4FB9-A7C2-FE951A150CBB}" type="presParOf" srcId="{98C652A0-5F0B-48B7-A2D2-ECD3E47446DF}" destId="{FCB79C59-09CC-41B6-A573-EEB8D399CAC0}" srcOrd="4" destOrd="0" presId="urn:microsoft.com/office/officeart/2005/8/layout/radial6"/>
    <dgm:cxn modelId="{8839B776-1900-4F11-AD2B-D1B5C70F5A2E}" type="presParOf" srcId="{98C652A0-5F0B-48B7-A2D2-ECD3E47446DF}" destId="{4EB23996-A666-4F95-8ED4-E7138036EDBC}" srcOrd="5" destOrd="0" presId="urn:microsoft.com/office/officeart/2005/8/layout/radial6"/>
    <dgm:cxn modelId="{AE7D8A77-9947-49B2-9DD7-D58732275080}" type="presParOf" srcId="{98C652A0-5F0B-48B7-A2D2-ECD3E47446DF}" destId="{D6DC55D4-25E8-41EC-989A-62022AA3B384}" srcOrd="6" destOrd="0" presId="urn:microsoft.com/office/officeart/2005/8/layout/radial6"/>
    <dgm:cxn modelId="{EEEF3951-5AF3-4C88-8B71-CDE24F08A208}" type="presParOf" srcId="{98C652A0-5F0B-48B7-A2D2-ECD3E47446DF}" destId="{414D364A-C0EC-4A98-9C63-CC9A335A12B4}" srcOrd="7" destOrd="0" presId="urn:microsoft.com/office/officeart/2005/8/layout/radial6"/>
    <dgm:cxn modelId="{EB02A7CD-474C-4380-92B2-CC4E89E8F652}" type="presParOf" srcId="{98C652A0-5F0B-48B7-A2D2-ECD3E47446DF}" destId="{88369CE1-C584-4D4B-A346-8331C1276BFD}" srcOrd="8" destOrd="0" presId="urn:microsoft.com/office/officeart/2005/8/layout/radial6"/>
    <dgm:cxn modelId="{1769F2FA-995B-407E-B29A-342239CD406F}" type="presParOf" srcId="{98C652A0-5F0B-48B7-A2D2-ECD3E47446DF}" destId="{230FA14D-4E50-430C-A4C3-699777607E2E}" srcOrd="9" destOrd="0" presId="urn:microsoft.com/office/officeart/2005/8/layout/radial6"/>
    <dgm:cxn modelId="{9F2D42E4-B2C2-48FC-824C-631BECF555C4}" type="presParOf" srcId="{98C652A0-5F0B-48B7-A2D2-ECD3E47446DF}" destId="{A541D8BA-FB8F-4779-B08A-E79A4371BF77}" srcOrd="10" destOrd="0" presId="urn:microsoft.com/office/officeart/2005/8/layout/radial6"/>
    <dgm:cxn modelId="{52290517-A533-402B-96E3-BFD015893635}" type="presParOf" srcId="{98C652A0-5F0B-48B7-A2D2-ECD3E47446DF}" destId="{15C7C632-F101-4CCD-83AB-71AAD6ED8EAC}" srcOrd="11" destOrd="0" presId="urn:microsoft.com/office/officeart/2005/8/layout/radial6"/>
    <dgm:cxn modelId="{BF2D04E8-3AC1-455A-9446-6BAAE90628B2}" type="presParOf" srcId="{98C652A0-5F0B-48B7-A2D2-ECD3E47446DF}" destId="{02205374-D28D-4B6C-A520-150D8C78E88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0F6351-EC86-4143-9267-6331CAF286EF}" type="doc">
      <dgm:prSet loTypeId="urn:microsoft.com/office/officeart/2005/8/layout/funnel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EC"/>
        </a:p>
      </dgm:t>
    </dgm:pt>
    <dgm:pt modelId="{FDC2611A-A401-4EDF-87C3-5CDD7B25A231}">
      <dgm:prSet phldrT="[Texto]" custT="1"/>
      <dgm:spPr/>
      <dgm:t>
        <a:bodyPr/>
        <a:lstStyle/>
        <a:p>
          <a:r>
            <a:rPr lang="es-EC" sz="2400" b="1" smtClean="0"/>
            <a:t>REA</a:t>
          </a:r>
          <a:endParaRPr lang="es-EC" sz="2400" b="1" dirty="0"/>
        </a:p>
      </dgm:t>
    </dgm:pt>
    <dgm:pt modelId="{D79530DE-1D4D-4F55-B01D-A6976779245A}" type="parTrans" cxnId="{474E172B-9F0C-4DD4-BE00-E5E865D802B9}">
      <dgm:prSet/>
      <dgm:spPr/>
      <dgm:t>
        <a:bodyPr/>
        <a:lstStyle/>
        <a:p>
          <a:endParaRPr lang="es-EC"/>
        </a:p>
      </dgm:t>
    </dgm:pt>
    <dgm:pt modelId="{ED7954C4-5993-40C4-9752-951B190897B5}" type="sibTrans" cxnId="{474E172B-9F0C-4DD4-BE00-E5E865D802B9}">
      <dgm:prSet/>
      <dgm:spPr/>
      <dgm:t>
        <a:bodyPr/>
        <a:lstStyle/>
        <a:p>
          <a:endParaRPr lang="es-EC"/>
        </a:p>
      </dgm:t>
    </dgm:pt>
    <dgm:pt modelId="{9A5F9372-5E10-43EA-9F81-BF256C6532C9}">
      <dgm:prSet phldrT="[Texto]" custT="1"/>
      <dgm:spPr/>
      <dgm:t>
        <a:bodyPr/>
        <a:lstStyle/>
        <a:p>
          <a:r>
            <a:rPr lang="es-EC" sz="2400" b="1" dirty="0" smtClean="0"/>
            <a:t>SIIC</a:t>
          </a:r>
          <a:endParaRPr lang="es-EC" sz="2400" b="1" dirty="0"/>
        </a:p>
      </dgm:t>
    </dgm:pt>
    <dgm:pt modelId="{21A25C9F-835E-4B1D-A1FD-F89E7B6B5823}" type="sibTrans" cxnId="{36A17A7B-5294-44F3-A83B-3E40FA7105F1}">
      <dgm:prSet/>
      <dgm:spPr/>
      <dgm:t>
        <a:bodyPr/>
        <a:lstStyle/>
        <a:p>
          <a:endParaRPr lang="es-EC"/>
        </a:p>
      </dgm:t>
    </dgm:pt>
    <dgm:pt modelId="{EB85D8C6-239E-4918-859F-3147293B2E63}" type="parTrans" cxnId="{36A17A7B-5294-44F3-A83B-3E40FA7105F1}">
      <dgm:prSet/>
      <dgm:spPr/>
      <dgm:t>
        <a:bodyPr/>
        <a:lstStyle/>
        <a:p>
          <a:endParaRPr lang="es-EC"/>
        </a:p>
      </dgm:t>
    </dgm:pt>
    <dgm:pt modelId="{B6537550-3710-4DF7-A72D-D5E516DD86B2}">
      <dgm:prSet phldrT="[Texto]" custT="1"/>
      <dgm:spPr/>
      <dgm:t>
        <a:bodyPr/>
        <a:lstStyle/>
        <a:p>
          <a:r>
            <a:rPr lang="es-EC" sz="2400" b="1" dirty="0" smtClean="0"/>
            <a:t>SNIA</a:t>
          </a:r>
          <a:endParaRPr lang="es-EC" sz="2400" b="1" dirty="0"/>
        </a:p>
      </dgm:t>
    </dgm:pt>
    <dgm:pt modelId="{C57C899B-6E25-4697-9DB4-5755DEE0AAE0}" type="sibTrans" cxnId="{AE0F37D2-3E35-47C9-97B8-531BFDA0F5CB}">
      <dgm:prSet/>
      <dgm:spPr/>
      <dgm:t>
        <a:bodyPr/>
        <a:lstStyle/>
        <a:p>
          <a:endParaRPr lang="es-EC"/>
        </a:p>
      </dgm:t>
    </dgm:pt>
    <dgm:pt modelId="{6AD848BB-7AAC-4625-A7BC-87710FAC349F}" type="parTrans" cxnId="{AE0F37D2-3E35-47C9-97B8-531BFDA0F5CB}">
      <dgm:prSet/>
      <dgm:spPr/>
      <dgm:t>
        <a:bodyPr/>
        <a:lstStyle/>
        <a:p>
          <a:endParaRPr lang="es-EC"/>
        </a:p>
      </dgm:t>
    </dgm:pt>
    <dgm:pt modelId="{0AD9078B-AA3B-406E-82FD-2627391E8C57}">
      <dgm:prSet phldrT="[Texto]" custT="1"/>
      <dgm:spPr/>
      <dgm:t>
        <a:bodyPr/>
        <a:lstStyle/>
        <a:p>
          <a:r>
            <a:rPr lang="es-EC" sz="3200" b="1" dirty="0" smtClean="0">
              <a:solidFill>
                <a:srgbClr val="FF0000"/>
              </a:solidFill>
            </a:rPr>
            <a:t>60 MÓDULOS </a:t>
          </a:r>
        </a:p>
      </dgm:t>
    </dgm:pt>
    <dgm:pt modelId="{FEA9E51D-897D-4043-8246-01344AB386BC}" type="sibTrans" cxnId="{AE8944A2-8586-4DB2-90BE-24E6C23029CC}">
      <dgm:prSet/>
      <dgm:spPr/>
      <dgm:t>
        <a:bodyPr/>
        <a:lstStyle/>
        <a:p>
          <a:endParaRPr lang="es-EC"/>
        </a:p>
      </dgm:t>
    </dgm:pt>
    <dgm:pt modelId="{2B5D7591-330D-4AFB-A951-1F301AD4AF67}" type="parTrans" cxnId="{AE8944A2-8586-4DB2-90BE-24E6C23029CC}">
      <dgm:prSet/>
      <dgm:spPr/>
      <dgm:t>
        <a:bodyPr/>
        <a:lstStyle/>
        <a:p>
          <a:endParaRPr lang="es-EC"/>
        </a:p>
      </dgm:t>
    </dgm:pt>
    <dgm:pt modelId="{86C6CA62-E530-496E-8DEF-5CE5E8D002CE}" type="pres">
      <dgm:prSet presAssocID="{100F6351-EC86-4143-9267-6331CAF286EF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C89ADCBE-B363-4E86-B103-D91338F573F6}" type="pres">
      <dgm:prSet presAssocID="{100F6351-EC86-4143-9267-6331CAF286EF}" presName="ellipse" presStyleLbl="trBgShp" presStyleIdx="0" presStyleCnt="1"/>
      <dgm:spPr/>
    </dgm:pt>
    <dgm:pt modelId="{68F9756B-F738-4C34-99F3-6024D0CECEA4}" type="pres">
      <dgm:prSet presAssocID="{100F6351-EC86-4143-9267-6331CAF286EF}" presName="arrow1" presStyleLbl="fgShp" presStyleIdx="0" presStyleCnt="1" custLinFactNeighborX="-491" custLinFactNeighborY="-14203"/>
      <dgm:spPr/>
    </dgm:pt>
    <dgm:pt modelId="{2F0DABA5-7B9D-4ED5-AC90-838F44DA2BFB}" type="pres">
      <dgm:prSet presAssocID="{100F6351-EC86-4143-9267-6331CAF286EF}" presName="rectangle" presStyleLbl="revTx" presStyleIdx="0" presStyleCnt="1" custScaleY="88229" custLinFactNeighborY="760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7421C45-A52A-429B-A58B-220A0E34E068}" type="pres">
      <dgm:prSet presAssocID="{B6537550-3710-4DF7-A72D-D5E516DD86B2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96539B2-4501-45BD-8995-FA48C539C33B}" type="pres">
      <dgm:prSet presAssocID="{9A5F9372-5E10-43EA-9F81-BF256C6532C9}" presName="item2" presStyleLbl="node1" presStyleIdx="1" presStyleCnt="3" custLinFactNeighborX="-6554" custLinFactNeighborY="290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DD7742B-4C8B-4CD6-82FC-EA98DBD7E0F9}" type="pres">
      <dgm:prSet presAssocID="{0AD9078B-AA3B-406E-82FD-2627391E8C57}" presName="item3" presStyleLbl="node1" presStyleIdx="2" presStyleCnt="3" custLinFactNeighborX="35888" custLinFactNeighborY="1529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C61B03B-2ADD-4C4A-B14D-5A2D624D18B7}" type="pres">
      <dgm:prSet presAssocID="{100F6351-EC86-4143-9267-6331CAF286EF}" presName="funnel" presStyleLbl="trAlignAcc1" presStyleIdx="0" presStyleCnt="1"/>
      <dgm:spPr/>
    </dgm:pt>
  </dgm:ptLst>
  <dgm:cxnLst>
    <dgm:cxn modelId="{36A17A7B-5294-44F3-A83B-3E40FA7105F1}" srcId="{100F6351-EC86-4143-9267-6331CAF286EF}" destId="{9A5F9372-5E10-43EA-9F81-BF256C6532C9}" srcOrd="2" destOrd="0" parTransId="{EB85D8C6-239E-4918-859F-3147293B2E63}" sibTransId="{21A25C9F-835E-4B1D-A1FD-F89E7B6B5823}"/>
    <dgm:cxn modelId="{866232EE-73F8-4AB9-834D-C4BB1F3B1A79}" type="presOf" srcId="{FDC2611A-A401-4EDF-87C3-5CDD7B25A231}" destId="{1DD7742B-4C8B-4CD6-82FC-EA98DBD7E0F9}" srcOrd="0" destOrd="0" presId="urn:microsoft.com/office/officeart/2005/8/layout/funnel1"/>
    <dgm:cxn modelId="{623EF466-365B-4F59-9A95-2CCF8B7754E8}" type="presOf" srcId="{100F6351-EC86-4143-9267-6331CAF286EF}" destId="{86C6CA62-E530-496E-8DEF-5CE5E8D002CE}" srcOrd="0" destOrd="0" presId="urn:microsoft.com/office/officeart/2005/8/layout/funnel1"/>
    <dgm:cxn modelId="{AE0F37D2-3E35-47C9-97B8-531BFDA0F5CB}" srcId="{100F6351-EC86-4143-9267-6331CAF286EF}" destId="{B6537550-3710-4DF7-A72D-D5E516DD86B2}" srcOrd="1" destOrd="0" parTransId="{6AD848BB-7AAC-4625-A7BC-87710FAC349F}" sibTransId="{C57C899B-6E25-4697-9DB4-5755DEE0AAE0}"/>
    <dgm:cxn modelId="{236E9E57-A8EF-4E81-91D6-1ABE61C18077}" type="presOf" srcId="{9A5F9372-5E10-43EA-9F81-BF256C6532C9}" destId="{F7421C45-A52A-429B-A58B-220A0E34E068}" srcOrd="0" destOrd="0" presId="urn:microsoft.com/office/officeart/2005/8/layout/funnel1"/>
    <dgm:cxn modelId="{474E172B-9F0C-4DD4-BE00-E5E865D802B9}" srcId="{100F6351-EC86-4143-9267-6331CAF286EF}" destId="{FDC2611A-A401-4EDF-87C3-5CDD7B25A231}" srcOrd="0" destOrd="0" parTransId="{D79530DE-1D4D-4F55-B01D-A6976779245A}" sibTransId="{ED7954C4-5993-40C4-9752-951B190897B5}"/>
    <dgm:cxn modelId="{EDA08730-D243-42F0-8D0E-00640AA7C40A}" type="presOf" srcId="{0AD9078B-AA3B-406E-82FD-2627391E8C57}" destId="{2F0DABA5-7B9D-4ED5-AC90-838F44DA2BFB}" srcOrd="0" destOrd="0" presId="urn:microsoft.com/office/officeart/2005/8/layout/funnel1"/>
    <dgm:cxn modelId="{E0F310DE-A4B6-4197-BD31-B15AD0289DC5}" type="presOf" srcId="{B6537550-3710-4DF7-A72D-D5E516DD86B2}" destId="{E96539B2-4501-45BD-8995-FA48C539C33B}" srcOrd="0" destOrd="0" presId="urn:microsoft.com/office/officeart/2005/8/layout/funnel1"/>
    <dgm:cxn modelId="{AE8944A2-8586-4DB2-90BE-24E6C23029CC}" srcId="{100F6351-EC86-4143-9267-6331CAF286EF}" destId="{0AD9078B-AA3B-406E-82FD-2627391E8C57}" srcOrd="3" destOrd="0" parTransId="{2B5D7591-330D-4AFB-A951-1F301AD4AF67}" sibTransId="{FEA9E51D-897D-4043-8246-01344AB386BC}"/>
    <dgm:cxn modelId="{37D62F3C-3370-4BB7-A913-B33B5B5B58B3}" type="presParOf" srcId="{86C6CA62-E530-496E-8DEF-5CE5E8D002CE}" destId="{C89ADCBE-B363-4E86-B103-D91338F573F6}" srcOrd="0" destOrd="0" presId="urn:microsoft.com/office/officeart/2005/8/layout/funnel1"/>
    <dgm:cxn modelId="{9D6D304D-A654-402E-AE7D-0C0CEBBE841F}" type="presParOf" srcId="{86C6CA62-E530-496E-8DEF-5CE5E8D002CE}" destId="{68F9756B-F738-4C34-99F3-6024D0CECEA4}" srcOrd="1" destOrd="0" presId="urn:microsoft.com/office/officeart/2005/8/layout/funnel1"/>
    <dgm:cxn modelId="{EE8D48D2-84B2-46A3-9BF5-D8E68B634220}" type="presParOf" srcId="{86C6CA62-E530-496E-8DEF-5CE5E8D002CE}" destId="{2F0DABA5-7B9D-4ED5-AC90-838F44DA2BFB}" srcOrd="2" destOrd="0" presId="urn:microsoft.com/office/officeart/2005/8/layout/funnel1"/>
    <dgm:cxn modelId="{688FCF58-92A5-4943-BB4B-E2A26D58AFC5}" type="presParOf" srcId="{86C6CA62-E530-496E-8DEF-5CE5E8D002CE}" destId="{F7421C45-A52A-429B-A58B-220A0E34E068}" srcOrd="3" destOrd="0" presId="urn:microsoft.com/office/officeart/2005/8/layout/funnel1"/>
    <dgm:cxn modelId="{B7A4C943-1BCE-4AD1-AAEF-4364FBC0E907}" type="presParOf" srcId="{86C6CA62-E530-496E-8DEF-5CE5E8D002CE}" destId="{E96539B2-4501-45BD-8995-FA48C539C33B}" srcOrd="4" destOrd="0" presId="urn:microsoft.com/office/officeart/2005/8/layout/funnel1"/>
    <dgm:cxn modelId="{34CFC2BF-00F7-4E11-8F45-0AB1A57529AD}" type="presParOf" srcId="{86C6CA62-E530-496E-8DEF-5CE5E8D002CE}" destId="{1DD7742B-4C8B-4CD6-82FC-EA98DBD7E0F9}" srcOrd="5" destOrd="0" presId="urn:microsoft.com/office/officeart/2005/8/layout/funnel1"/>
    <dgm:cxn modelId="{CB569B1A-1FC5-4CF4-BB64-947D044A26F0}" type="presParOf" srcId="{86C6CA62-E530-496E-8DEF-5CE5E8D002CE}" destId="{DC61B03B-2ADD-4C4A-B14D-5A2D624D18B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205374-D28D-4B6C-A520-150D8C78E88E}">
      <dsp:nvSpPr>
        <dsp:cNvPr id="0" name=""/>
        <dsp:cNvSpPr/>
      </dsp:nvSpPr>
      <dsp:spPr>
        <a:xfrm>
          <a:off x="1605383" y="498257"/>
          <a:ext cx="3317428" cy="3317428"/>
        </a:xfrm>
        <a:prstGeom prst="blockArc">
          <a:avLst>
            <a:gd name="adj1" fmla="val 10800000"/>
            <a:gd name="adj2" fmla="val 16200000"/>
            <a:gd name="adj3" fmla="val 4644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0FA14D-4E50-430C-A4C3-699777607E2E}">
      <dsp:nvSpPr>
        <dsp:cNvPr id="0" name=""/>
        <dsp:cNvSpPr/>
      </dsp:nvSpPr>
      <dsp:spPr>
        <a:xfrm>
          <a:off x="1605383" y="498257"/>
          <a:ext cx="3317428" cy="3317428"/>
        </a:xfrm>
        <a:prstGeom prst="blockArc">
          <a:avLst>
            <a:gd name="adj1" fmla="val 5400000"/>
            <a:gd name="adj2" fmla="val 10800000"/>
            <a:gd name="adj3" fmla="val 4644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DC55D4-25E8-41EC-989A-62022AA3B384}">
      <dsp:nvSpPr>
        <dsp:cNvPr id="0" name=""/>
        <dsp:cNvSpPr/>
      </dsp:nvSpPr>
      <dsp:spPr>
        <a:xfrm>
          <a:off x="1605383" y="498257"/>
          <a:ext cx="3317428" cy="3317428"/>
        </a:xfrm>
        <a:prstGeom prst="blockArc">
          <a:avLst>
            <a:gd name="adj1" fmla="val 0"/>
            <a:gd name="adj2" fmla="val 5400000"/>
            <a:gd name="adj3" fmla="val 464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E5307C-C669-4F4D-95CE-0A25E04C4F4D}">
      <dsp:nvSpPr>
        <dsp:cNvPr id="0" name=""/>
        <dsp:cNvSpPr/>
      </dsp:nvSpPr>
      <dsp:spPr>
        <a:xfrm>
          <a:off x="1605383" y="498257"/>
          <a:ext cx="3317428" cy="3317428"/>
        </a:xfrm>
        <a:prstGeom prst="blockArc">
          <a:avLst>
            <a:gd name="adj1" fmla="val 16200000"/>
            <a:gd name="adj2" fmla="val 0"/>
            <a:gd name="adj3" fmla="val 464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6AB98-2CC9-435D-800A-DCE52854E2AE}">
      <dsp:nvSpPr>
        <dsp:cNvPr id="0" name=""/>
        <dsp:cNvSpPr/>
      </dsp:nvSpPr>
      <dsp:spPr>
        <a:xfrm>
          <a:off x="2618364" y="1473891"/>
          <a:ext cx="1291465" cy="13661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Mesa de Ayuda</a:t>
          </a:r>
          <a:endParaRPr lang="es-EC" sz="2100" kern="1200" dirty="0"/>
        </a:p>
      </dsp:txBody>
      <dsp:txXfrm>
        <a:off x="2807495" y="1673960"/>
        <a:ext cx="913203" cy="966022"/>
      </dsp:txXfrm>
    </dsp:sp>
    <dsp:sp modelId="{C638A894-12F5-4381-9419-8EBA05676801}">
      <dsp:nvSpPr>
        <dsp:cNvPr id="0" name=""/>
        <dsp:cNvSpPr/>
      </dsp:nvSpPr>
      <dsp:spPr>
        <a:xfrm>
          <a:off x="2729139" y="1816"/>
          <a:ext cx="1069916" cy="106991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 smtClean="0"/>
            <a:t>Qué?</a:t>
          </a:r>
          <a:endParaRPr lang="es-EC" sz="1500" kern="1200" dirty="0"/>
        </a:p>
      </dsp:txBody>
      <dsp:txXfrm>
        <a:off x="2885825" y="158502"/>
        <a:ext cx="756544" cy="756544"/>
      </dsp:txXfrm>
    </dsp:sp>
    <dsp:sp modelId="{FCB79C59-09CC-41B6-A573-EEB8D399CAC0}">
      <dsp:nvSpPr>
        <dsp:cNvPr id="0" name=""/>
        <dsp:cNvSpPr/>
      </dsp:nvSpPr>
      <dsp:spPr>
        <a:xfrm>
          <a:off x="4349336" y="1622013"/>
          <a:ext cx="1069916" cy="106991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 smtClean="0"/>
            <a:t>Cómo?</a:t>
          </a:r>
          <a:endParaRPr lang="es-EC" sz="1500" kern="1200" dirty="0"/>
        </a:p>
      </dsp:txBody>
      <dsp:txXfrm>
        <a:off x="4506022" y="1778699"/>
        <a:ext cx="756544" cy="756544"/>
      </dsp:txXfrm>
    </dsp:sp>
    <dsp:sp modelId="{414D364A-C0EC-4A98-9C63-CC9A335A12B4}">
      <dsp:nvSpPr>
        <dsp:cNvPr id="0" name=""/>
        <dsp:cNvSpPr/>
      </dsp:nvSpPr>
      <dsp:spPr>
        <a:xfrm>
          <a:off x="2729139" y="3242210"/>
          <a:ext cx="1069916" cy="106991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 smtClean="0"/>
            <a:t>Cuando?</a:t>
          </a:r>
          <a:endParaRPr lang="es-EC" sz="1500" kern="1200" dirty="0"/>
        </a:p>
      </dsp:txBody>
      <dsp:txXfrm>
        <a:off x="2885825" y="3398896"/>
        <a:ext cx="756544" cy="756544"/>
      </dsp:txXfrm>
    </dsp:sp>
    <dsp:sp modelId="{A541D8BA-FB8F-4779-B08A-E79A4371BF77}">
      <dsp:nvSpPr>
        <dsp:cNvPr id="0" name=""/>
        <dsp:cNvSpPr/>
      </dsp:nvSpPr>
      <dsp:spPr>
        <a:xfrm>
          <a:off x="1108942" y="1622013"/>
          <a:ext cx="1069916" cy="106991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500" kern="1200" dirty="0" smtClean="0"/>
            <a:t>Por qué?</a:t>
          </a:r>
          <a:endParaRPr lang="es-EC" sz="1500" kern="1200" dirty="0"/>
        </a:p>
      </dsp:txBody>
      <dsp:txXfrm>
        <a:off x="1265628" y="1778699"/>
        <a:ext cx="756544" cy="7565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9ADCBE-B363-4E86-B103-D91338F573F6}">
      <dsp:nvSpPr>
        <dsp:cNvPr id="0" name=""/>
        <dsp:cNvSpPr/>
      </dsp:nvSpPr>
      <dsp:spPr>
        <a:xfrm>
          <a:off x="1109681" y="176826"/>
          <a:ext cx="3089689" cy="1073008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F9756B-F738-4C34-99F3-6024D0CECEA4}">
      <dsp:nvSpPr>
        <dsp:cNvPr id="0" name=""/>
        <dsp:cNvSpPr/>
      </dsp:nvSpPr>
      <dsp:spPr>
        <a:xfrm>
          <a:off x="2356987" y="2749831"/>
          <a:ext cx="598777" cy="383217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DABA5-7B9D-4ED5-AC90-838F44DA2BFB}">
      <dsp:nvSpPr>
        <dsp:cNvPr id="0" name=""/>
        <dsp:cNvSpPr/>
      </dsp:nvSpPr>
      <dsp:spPr>
        <a:xfrm>
          <a:off x="1222251" y="3198219"/>
          <a:ext cx="2874129" cy="633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3200" b="1" kern="1200" dirty="0" smtClean="0">
              <a:solidFill>
                <a:srgbClr val="FF0000"/>
              </a:solidFill>
            </a:rPr>
            <a:t>60 MÓDULOS </a:t>
          </a:r>
        </a:p>
      </dsp:txBody>
      <dsp:txXfrm>
        <a:off x="1222251" y="3198219"/>
        <a:ext cx="2874129" cy="633953"/>
      </dsp:txXfrm>
    </dsp:sp>
    <dsp:sp modelId="{F7421C45-A52A-429B-A58B-220A0E34E068}">
      <dsp:nvSpPr>
        <dsp:cNvPr id="0" name=""/>
        <dsp:cNvSpPr/>
      </dsp:nvSpPr>
      <dsp:spPr>
        <a:xfrm>
          <a:off x="2232986" y="1332705"/>
          <a:ext cx="1077798" cy="107779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SIIC</a:t>
          </a:r>
          <a:endParaRPr lang="es-EC" sz="2400" b="1" kern="1200" dirty="0"/>
        </a:p>
      </dsp:txBody>
      <dsp:txXfrm>
        <a:off x="2390826" y="1490545"/>
        <a:ext cx="762118" cy="762118"/>
      </dsp:txXfrm>
    </dsp:sp>
    <dsp:sp modelId="{E96539B2-4501-45BD-8995-FA48C539C33B}">
      <dsp:nvSpPr>
        <dsp:cNvPr id="0" name=""/>
        <dsp:cNvSpPr/>
      </dsp:nvSpPr>
      <dsp:spPr>
        <a:xfrm>
          <a:off x="1391123" y="555438"/>
          <a:ext cx="1077798" cy="107779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dirty="0" smtClean="0"/>
            <a:t>SNIA</a:t>
          </a:r>
          <a:endParaRPr lang="es-EC" sz="2400" b="1" kern="1200" dirty="0"/>
        </a:p>
      </dsp:txBody>
      <dsp:txXfrm>
        <a:off x="1548963" y="713278"/>
        <a:ext cx="762118" cy="762118"/>
      </dsp:txXfrm>
    </dsp:sp>
    <dsp:sp modelId="{1DD7742B-4C8B-4CD6-82FC-EA98DBD7E0F9}">
      <dsp:nvSpPr>
        <dsp:cNvPr id="0" name=""/>
        <dsp:cNvSpPr/>
      </dsp:nvSpPr>
      <dsp:spPr>
        <a:xfrm>
          <a:off x="2950312" y="428368"/>
          <a:ext cx="1077798" cy="107779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kern="1200" smtClean="0"/>
            <a:t>REA</a:t>
          </a:r>
          <a:endParaRPr lang="es-EC" sz="2400" b="1" kern="1200" dirty="0"/>
        </a:p>
      </dsp:txBody>
      <dsp:txXfrm>
        <a:off x="3108152" y="586208"/>
        <a:ext cx="762118" cy="762118"/>
      </dsp:txXfrm>
    </dsp:sp>
    <dsp:sp modelId="{DC61B03B-2ADD-4C4A-B14D-5A2D624D18B7}">
      <dsp:nvSpPr>
        <dsp:cNvPr id="0" name=""/>
        <dsp:cNvSpPr/>
      </dsp:nvSpPr>
      <dsp:spPr>
        <a:xfrm>
          <a:off x="982740" y="45095"/>
          <a:ext cx="3353151" cy="268252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5B760-9F74-471D-8F7F-5F9954821B05}" type="datetimeFigureOut">
              <a:rPr lang="es-EC" smtClean="0"/>
              <a:t>27/05/2019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6AF4A-344E-47D3-A94A-B8C69FD73C72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62022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6FDEC-9873-486D-9B42-14B160253D54}" type="slidenum">
              <a:rPr lang="es-EC" smtClean="0"/>
              <a:t>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38119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6FDEC-9873-486D-9B42-14B160253D54}" type="slidenum">
              <a:rPr lang="es-EC" smtClean="0"/>
              <a:t>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7633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6AF4A-344E-47D3-A94A-B8C69FD73C72}" type="slidenum">
              <a:rPr lang="es-EC" smtClean="0"/>
              <a:t>15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5086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9683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872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9679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51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388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188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04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720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169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85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23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68057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55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30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0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659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8591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6294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224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1587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678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8099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18F88-D6F0-6A4C-98FE-9763DB0D30C5}" type="datetimeFigureOut">
              <a:rPr lang="es-ES" smtClean="0"/>
              <a:t>27/05/2019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C1CB3-0D5D-2C42-A0D1-57FB42DEF60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7353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18F88-D6F0-6A4C-98FE-9763DB0D30C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27/05/2019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C1CB3-0D5D-2C42-A0D1-57FB42DEF60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28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f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19315" y="2916819"/>
            <a:ext cx="8615526" cy="505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32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MEJORAS </a:t>
            </a:r>
          </a:p>
          <a:p>
            <a:pPr algn="r"/>
            <a:r>
              <a:rPr lang="es-ES" sz="32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SISTEMA ÚNICO DE INFORMACIÓN AMBIENTAL</a:t>
            </a:r>
          </a:p>
          <a:p>
            <a:pPr algn="r"/>
            <a:r>
              <a:rPr lang="es-ES" sz="32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SUIA</a:t>
            </a:r>
            <a:endParaRPr lang="es-ES" sz="32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47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redondeado 17"/>
          <p:cNvSpPr/>
          <p:nvPr/>
        </p:nvSpPr>
        <p:spPr>
          <a:xfrm>
            <a:off x="147240" y="1370000"/>
            <a:ext cx="3568614" cy="48322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Rectángulo 19"/>
          <p:cNvSpPr/>
          <p:nvPr/>
        </p:nvSpPr>
        <p:spPr>
          <a:xfrm>
            <a:off x="145338" y="1400738"/>
            <a:ext cx="3539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Cronograma de capacitación a </a:t>
            </a:r>
            <a:r>
              <a:rPr lang="es-EC" b="1" dirty="0" err="1" smtClean="0">
                <a:solidFill>
                  <a:schemeClr val="bg1"/>
                </a:solidFill>
              </a:rPr>
              <a:t>DP´s</a:t>
            </a:r>
            <a:endParaRPr lang="es-EC" b="1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8" t="17290" r="16702" b="23708"/>
          <a:stretch/>
        </p:blipFill>
        <p:spPr>
          <a:xfrm>
            <a:off x="426719" y="2194560"/>
            <a:ext cx="3108961" cy="2909302"/>
          </a:xfrm>
          <a:prstGeom prst="rect">
            <a:avLst/>
          </a:prstGeom>
        </p:spPr>
      </p:pic>
      <p:sp>
        <p:nvSpPr>
          <p:cNvPr id="27" name="8 Rectángulo"/>
          <p:cNvSpPr>
            <a:spLocks noChangeArrowheads="1"/>
          </p:cNvSpPr>
          <p:nvPr/>
        </p:nvSpPr>
        <p:spPr bwMode="auto">
          <a:xfrm>
            <a:off x="3684833" y="2579008"/>
            <a:ext cx="434848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</a:rPr>
              <a:t>Se elaboró un cronograma de capacitaciones en territorio, con el propósito de i</a:t>
            </a:r>
            <a:r>
              <a:rPr lang="es-MX" dirty="0" err="1" smtClean="0">
                <a:latin typeface="+mn-lt"/>
              </a:rPr>
              <a:t>nstruir</a:t>
            </a:r>
            <a:r>
              <a:rPr lang="es-MX" dirty="0" smtClean="0">
                <a:latin typeface="+mn-lt"/>
              </a:rPr>
              <a:t> </a:t>
            </a:r>
            <a:r>
              <a:rPr lang="es-MX" dirty="0">
                <a:latin typeface="+mn-lt"/>
              </a:rPr>
              <a:t>al personal técnico de </a:t>
            </a:r>
            <a:r>
              <a:rPr lang="es-MX" dirty="0" smtClean="0">
                <a:latin typeface="+mn-lt"/>
              </a:rPr>
              <a:t>las </a:t>
            </a:r>
            <a:r>
              <a:rPr lang="es-MX" dirty="0" err="1" smtClean="0">
                <a:latin typeface="+mn-lt"/>
              </a:rPr>
              <a:t>DP´s</a:t>
            </a:r>
            <a:r>
              <a:rPr lang="es-MX" dirty="0" smtClean="0">
                <a:latin typeface="+mn-lt"/>
              </a:rPr>
              <a:t> sobre </a:t>
            </a:r>
            <a:r>
              <a:rPr lang="es-MX" dirty="0">
                <a:latin typeface="+mn-lt"/>
              </a:rPr>
              <a:t>el proceso de Regularización Ambiental a través del  Proyecto SUIA </a:t>
            </a:r>
            <a:r>
              <a:rPr lang="es-MX" dirty="0" smtClean="0">
                <a:latin typeface="+mn-lt"/>
              </a:rPr>
              <a:t>y las mejoras implementadas</a:t>
            </a:r>
            <a:r>
              <a:rPr lang="es-EC" dirty="0" smtClean="0">
                <a:latin typeface="+mn-lt"/>
              </a:rPr>
              <a:t>.</a:t>
            </a:r>
            <a:endParaRPr lang="es-EC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859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redondeado 20"/>
          <p:cNvSpPr/>
          <p:nvPr/>
        </p:nvSpPr>
        <p:spPr>
          <a:xfrm>
            <a:off x="2191942" y="340035"/>
            <a:ext cx="4886961" cy="60707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Reporte Gerencia – Regularización Ambiental</a:t>
            </a:r>
            <a:endParaRPr lang="es-EC" b="1" dirty="0"/>
          </a:p>
        </p:txBody>
      </p:sp>
      <p:sp>
        <p:nvSpPr>
          <p:cNvPr id="7" name="8 Rectángulo"/>
          <p:cNvSpPr>
            <a:spLocks noChangeArrowheads="1"/>
          </p:cNvSpPr>
          <p:nvPr/>
        </p:nvSpPr>
        <p:spPr bwMode="auto">
          <a:xfrm>
            <a:off x="264399" y="1726720"/>
            <a:ext cx="39984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No existe un </a:t>
            </a:r>
            <a:r>
              <a:rPr lang="es-EC" dirty="0" err="1">
                <a:latin typeface="+mn-lt"/>
              </a:rPr>
              <a:t>dashboard</a:t>
            </a:r>
            <a:r>
              <a:rPr lang="es-EC" dirty="0">
                <a:latin typeface="+mn-lt"/>
              </a:rPr>
              <a:t> que permita conocer la información como el número, estado y quien es el responsable de los permiso ambientales.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749300" y="1091145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9" name="7 CuadroTexto"/>
          <p:cNvSpPr txBox="1"/>
          <p:nvPr/>
        </p:nvSpPr>
        <p:spPr>
          <a:xfrm>
            <a:off x="5400214" y="1091145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sp>
        <p:nvSpPr>
          <p:cNvPr id="10" name="8 Rectángulo"/>
          <p:cNvSpPr>
            <a:spLocks noChangeArrowheads="1"/>
          </p:cNvSpPr>
          <p:nvPr/>
        </p:nvSpPr>
        <p:spPr bwMode="auto">
          <a:xfrm>
            <a:off x="4842461" y="1723788"/>
            <a:ext cx="399842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Brinda la facilidad de conocer el número de permisos ambientales (Certificados, Registros y Licencias Ambientales) que se gestionan en cada una de las Provincias,  y permite verificar el estado de los proyectos (en curso o finalizado).</a:t>
            </a:r>
          </a:p>
        </p:txBody>
      </p:sp>
      <p:sp>
        <p:nvSpPr>
          <p:cNvPr id="11" name="Elipse 10"/>
          <p:cNvSpPr/>
          <p:nvPr/>
        </p:nvSpPr>
        <p:spPr>
          <a:xfrm>
            <a:off x="138628" y="1857808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Elipse 11"/>
          <p:cNvSpPr/>
          <p:nvPr/>
        </p:nvSpPr>
        <p:spPr>
          <a:xfrm>
            <a:off x="4761003" y="1851555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3" name="Elipse 12"/>
          <p:cNvSpPr/>
          <p:nvPr/>
        </p:nvSpPr>
        <p:spPr>
          <a:xfrm>
            <a:off x="181844" y="3053658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4" name="8 Rectángulo"/>
          <p:cNvSpPr>
            <a:spLocks noChangeArrowheads="1"/>
          </p:cNvSpPr>
          <p:nvPr/>
        </p:nvSpPr>
        <p:spPr bwMode="auto">
          <a:xfrm>
            <a:off x="264399" y="2932361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Tiempo de respuesta a las solicitudes de 2 a 3 días.</a:t>
            </a:r>
          </a:p>
        </p:txBody>
      </p:sp>
      <p:sp>
        <p:nvSpPr>
          <p:cNvPr id="15" name="Elipse 14"/>
          <p:cNvSpPr/>
          <p:nvPr/>
        </p:nvSpPr>
        <p:spPr>
          <a:xfrm>
            <a:off x="4817867" y="3642143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8 Rectángulo"/>
          <p:cNvSpPr>
            <a:spLocks noChangeArrowheads="1"/>
          </p:cNvSpPr>
          <p:nvPr/>
        </p:nvSpPr>
        <p:spPr bwMode="auto">
          <a:xfrm>
            <a:off x="4865778" y="3508744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Tiempo de respuesta a las solicitudes de manera inmediata.</a:t>
            </a:r>
          </a:p>
        </p:txBody>
      </p:sp>
      <p:cxnSp>
        <p:nvCxnSpPr>
          <p:cNvPr id="17" name="Conector recto 16"/>
          <p:cNvCxnSpPr/>
          <p:nvPr/>
        </p:nvCxnSpPr>
        <p:spPr>
          <a:xfrm>
            <a:off x="4532266" y="1414870"/>
            <a:ext cx="0" cy="340097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2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769" y="1687588"/>
            <a:ext cx="8343591" cy="4989749"/>
          </a:xfrm>
          <a:prstGeom prst="rect">
            <a:avLst/>
          </a:prstGeom>
        </p:spPr>
      </p:pic>
      <p:sp>
        <p:nvSpPr>
          <p:cNvPr id="5" name="7 CuadroTexto"/>
          <p:cNvSpPr txBox="1"/>
          <p:nvPr/>
        </p:nvSpPr>
        <p:spPr>
          <a:xfrm>
            <a:off x="3060210" y="1102813"/>
            <a:ext cx="2521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pic>
        <p:nvPicPr>
          <p:cNvPr id="6" name="Picture 2" descr="thumb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999" y="978636"/>
            <a:ext cx="660840" cy="63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redondeado 7"/>
          <p:cNvSpPr/>
          <p:nvPr/>
        </p:nvSpPr>
        <p:spPr>
          <a:xfrm>
            <a:off x="2191942" y="340035"/>
            <a:ext cx="4886961" cy="60707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Reporte Gerencia – Regularización Ambiental</a:t>
            </a:r>
            <a:endParaRPr lang="es-EC" b="1" dirty="0"/>
          </a:p>
        </p:txBody>
      </p:sp>
    </p:spTree>
    <p:extLst>
      <p:ext uri="{BB962C8B-B14F-4D97-AF65-F5344CB8AC3E}">
        <p14:creationId xmlns:p14="http://schemas.microsoft.com/office/powerpoint/2010/main" val="1799333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/>
          <p:cNvSpPr/>
          <p:nvPr/>
        </p:nvSpPr>
        <p:spPr>
          <a:xfrm>
            <a:off x="3235754" y="4297680"/>
            <a:ext cx="4770326" cy="1382270"/>
          </a:xfrm>
          <a:prstGeom prst="roundRect">
            <a:avLst>
              <a:gd name="adj" fmla="val 10052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Rectángulo redondeado 17"/>
          <p:cNvSpPr/>
          <p:nvPr/>
        </p:nvSpPr>
        <p:spPr>
          <a:xfrm>
            <a:off x="147239" y="1370000"/>
            <a:ext cx="3628485" cy="48322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Rectángulo 19"/>
          <p:cNvSpPr/>
          <p:nvPr/>
        </p:nvSpPr>
        <p:spPr>
          <a:xfrm>
            <a:off x="145338" y="1400738"/>
            <a:ext cx="3696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Asistente Virtual – Mesa de Servicios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27" name="8 Rectángulo"/>
          <p:cNvSpPr>
            <a:spLocks noChangeArrowheads="1"/>
          </p:cNvSpPr>
          <p:nvPr/>
        </p:nvSpPr>
        <p:spPr bwMode="auto">
          <a:xfrm>
            <a:off x="3969854" y="2382957"/>
            <a:ext cx="43484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MX" dirty="0" smtClean="0">
                <a:latin typeface="+mn-lt"/>
              </a:rPr>
              <a:t>Reforma presupuestaría para el proceso de contratación</a:t>
            </a:r>
            <a:r>
              <a:rPr lang="es-EC" dirty="0" smtClean="0">
                <a:latin typeface="+mn-lt"/>
              </a:rPr>
              <a:t>.</a:t>
            </a:r>
            <a:endParaRPr lang="es-EC" dirty="0">
              <a:latin typeface="+mn-lt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5750" t="8823" r="8410" b="17295"/>
          <a:stretch/>
        </p:blipFill>
        <p:spPr>
          <a:xfrm>
            <a:off x="393660" y="2392774"/>
            <a:ext cx="2852254" cy="2944262"/>
          </a:xfrm>
          <a:prstGeom prst="rect">
            <a:avLst/>
          </a:prstGeom>
        </p:spPr>
      </p:pic>
      <p:sp>
        <p:nvSpPr>
          <p:cNvPr id="9" name="Elipse 8"/>
          <p:cNvSpPr/>
          <p:nvPr/>
        </p:nvSpPr>
        <p:spPr>
          <a:xfrm>
            <a:off x="3820402" y="2510050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8 Rectángulo"/>
          <p:cNvSpPr>
            <a:spLocks noChangeArrowheads="1"/>
          </p:cNvSpPr>
          <p:nvPr/>
        </p:nvSpPr>
        <p:spPr bwMode="auto">
          <a:xfrm>
            <a:off x="3925177" y="3181688"/>
            <a:ext cx="43484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MX" dirty="0" err="1" smtClean="0">
                <a:latin typeface="+mn-lt"/>
              </a:rPr>
              <a:t>TDR´s</a:t>
            </a:r>
            <a:r>
              <a:rPr lang="es-MX" dirty="0" smtClean="0">
                <a:latin typeface="+mn-lt"/>
              </a:rPr>
              <a:t> en proceso de revisión para la contratación</a:t>
            </a:r>
            <a:endParaRPr lang="es-EC" dirty="0">
              <a:latin typeface="+mn-lt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3775725" y="3308781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8 Rectángulo"/>
          <p:cNvSpPr>
            <a:spLocks noChangeArrowheads="1"/>
          </p:cNvSpPr>
          <p:nvPr/>
        </p:nvSpPr>
        <p:spPr bwMode="auto">
          <a:xfrm>
            <a:off x="3427337" y="4388181"/>
            <a:ext cx="43484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MX" dirty="0" smtClean="0">
                <a:latin typeface="+mn-lt"/>
              </a:rPr>
              <a:t>El </a:t>
            </a:r>
            <a:r>
              <a:rPr lang="es-MX" dirty="0">
                <a:latin typeface="+mn-lt"/>
              </a:rPr>
              <a:t>asistente virtual </a:t>
            </a:r>
            <a:r>
              <a:rPr lang="es-MX" dirty="0" smtClean="0">
                <a:latin typeface="+mn-lt"/>
              </a:rPr>
              <a:t>ofrece un servicio de respuestas </a:t>
            </a:r>
            <a:r>
              <a:rPr lang="es-MX" dirty="0">
                <a:latin typeface="+mn-lt"/>
              </a:rPr>
              <a:t>automáticas a los </a:t>
            </a:r>
            <a:r>
              <a:rPr lang="es-MX" dirty="0" smtClean="0">
                <a:latin typeface="+mn-lt"/>
              </a:rPr>
              <a:t>usuarios sobre el proceso de Regularización Ambiental (Inteligencia Artificial).</a:t>
            </a:r>
            <a:endParaRPr lang="es-EC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692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Rectángulo"/>
          <p:cNvSpPr>
            <a:spLocks noChangeArrowheads="1"/>
          </p:cNvSpPr>
          <p:nvPr/>
        </p:nvSpPr>
        <p:spPr bwMode="auto">
          <a:xfrm>
            <a:off x="264399" y="2112165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No existe un link de consulta del estado del proyecto.</a:t>
            </a:r>
          </a:p>
        </p:txBody>
      </p:sp>
      <p:sp>
        <p:nvSpPr>
          <p:cNvPr id="10" name="7 CuadroTexto"/>
          <p:cNvSpPr txBox="1"/>
          <p:nvPr/>
        </p:nvSpPr>
        <p:spPr>
          <a:xfrm>
            <a:off x="749300" y="1571758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195903" y="1125231"/>
            <a:ext cx="3779331" cy="47404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Rectángulo 11"/>
          <p:cNvSpPr/>
          <p:nvPr/>
        </p:nvSpPr>
        <p:spPr>
          <a:xfrm>
            <a:off x="132403" y="1125231"/>
            <a:ext cx="3900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Solicitudes sobre estado de proyectos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13" name="7 CuadroTexto"/>
          <p:cNvSpPr txBox="1"/>
          <p:nvPr/>
        </p:nvSpPr>
        <p:spPr>
          <a:xfrm>
            <a:off x="5400214" y="1499160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sp>
        <p:nvSpPr>
          <p:cNvPr id="14" name="8 Rectángulo"/>
          <p:cNvSpPr>
            <a:spLocks noChangeArrowheads="1"/>
          </p:cNvSpPr>
          <p:nvPr/>
        </p:nvSpPr>
        <p:spPr bwMode="auto">
          <a:xfrm>
            <a:off x="4842461" y="2109233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Cualquier consulta sobre proyectos se realiza en on-line.</a:t>
            </a:r>
          </a:p>
        </p:txBody>
      </p:sp>
      <p:sp>
        <p:nvSpPr>
          <p:cNvPr id="15" name="8 Rectángulo"/>
          <p:cNvSpPr>
            <a:spLocks noChangeArrowheads="1"/>
          </p:cNvSpPr>
          <p:nvPr/>
        </p:nvSpPr>
        <p:spPr bwMode="auto">
          <a:xfrm>
            <a:off x="4842461" y="2778609"/>
            <a:ext cx="39984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10% de incidencias o requerimientos (Oficios, memorandos o </a:t>
            </a:r>
            <a:r>
              <a:rPr lang="es-EC" dirty="0" err="1">
                <a:latin typeface="+mn-lt"/>
              </a:rPr>
              <a:t>ticket´s</a:t>
            </a:r>
            <a:r>
              <a:rPr lang="es-EC" dirty="0">
                <a:latin typeface="+mn-lt"/>
              </a:rPr>
              <a:t>) menos al Ministerio del Ambiente.</a:t>
            </a:r>
          </a:p>
        </p:txBody>
      </p:sp>
      <p:sp>
        <p:nvSpPr>
          <p:cNvPr id="16" name="8 Rectángulo"/>
          <p:cNvSpPr>
            <a:spLocks noChangeArrowheads="1"/>
          </p:cNvSpPr>
          <p:nvPr/>
        </p:nvSpPr>
        <p:spPr bwMode="auto">
          <a:xfrm>
            <a:off x="4829295" y="3839689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Transparencia sobre el estado del proyecto.</a:t>
            </a:r>
          </a:p>
        </p:txBody>
      </p:sp>
      <p:sp>
        <p:nvSpPr>
          <p:cNvPr id="17" name="8 Rectángulo"/>
          <p:cNvSpPr>
            <a:spLocks noChangeArrowheads="1"/>
          </p:cNvSpPr>
          <p:nvPr/>
        </p:nvSpPr>
        <p:spPr bwMode="auto">
          <a:xfrm>
            <a:off x="247984" y="2810995"/>
            <a:ext cx="39984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Solicitudes al Ministerio del Ambiente (Despacho, Subsecretarías, </a:t>
            </a:r>
            <a:r>
              <a:rPr lang="es-EC" dirty="0" err="1">
                <a:latin typeface="+mn-lt"/>
              </a:rPr>
              <a:t>DP´s</a:t>
            </a:r>
            <a:r>
              <a:rPr lang="es-EC" dirty="0">
                <a:latin typeface="+mn-lt"/>
              </a:rPr>
              <a:t>, SUIA, etc.), sobre consultas de proyectos.</a:t>
            </a:r>
          </a:p>
        </p:txBody>
      </p:sp>
      <p:cxnSp>
        <p:nvCxnSpPr>
          <p:cNvPr id="20" name="Conector recto 19"/>
          <p:cNvCxnSpPr/>
          <p:nvPr/>
        </p:nvCxnSpPr>
        <p:spPr>
          <a:xfrm>
            <a:off x="4525283" y="1737360"/>
            <a:ext cx="0" cy="29768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9" name="Picture 2" descr="thumb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857520"/>
            <a:ext cx="1041400" cy="99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lipse 20"/>
          <p:cNvSpPr/>
          <p:nvPr/>
        </p:nvSpPr>
        <p:spPr>
          <a:xfrm>
            <a:off x="138628" y="2233728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2" name="Elipse 21"/>
          <p:cNvSpPr/>
          <p:nvPr/>
        </p:nvSpPr>
        <p:spPr>
          <a:xfrm>
            <a:off x="142783" y="2930886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5" name="Elipse 24"/>
          <p:cNvSpPr/>
          <p:nvPr/>
        </p:nvSpPr>
        <p:spPr>
          <a:xfrm>
            <a:off x="4761003" y="2256050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6" name="Elipse 25"/>
          <p:cNvSpPr/>
          <p:nvPr/>
        </p:nvSpPr>
        <p:spPr>
          <a:xfrm>
            <a:off x="4765158" y="2896693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7" name="Elipse 26"/>
          <p:cNvSpPr/>
          <p:nvPr/>
        </p:nvSpPr>
        <p:spPr>
          <a:xfrm>
            <a:off x="4761003" y="3960895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8 Rectángulo"/>
          <p:cNvSpPr>
            <a:spLocks noChangeArrowheads="1"/>
          </p:cNvSpPr>
          <p:nvPr/>
        </p:nvSpPr>
        <p:spPr bwMode="auto">
          <a:xfrm>
            <a:off x="247558" y="3819983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La atención a estos pedidos tardaban de 3 a 5 días.</a:t>
            </a:r>
          </a:p>
        </p:txBody>
      </p:sp>
      <p:sp>
        <p:nvSpPr>
          <p:cNvPr id="23" name="Elipse 22"/>
          <p:cNvSpPr/>
          <p:nvPr/>
        </p:nvSpPr>
        <p:spPr>
          <a:xfrm>
            <a:off x="142357" y="3939874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4" name="Rectángulo redondeado 23"/>
          <p:cNvSpPr/>
          <p:nvPr/>
        </p:nvSpPr>
        <p:spPr>
          <a:xfrm>
            <a:off x="1963271" y="266431"/>
            <a:ext cx="5437654" cy="42597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>
                <a:solidFill>
                  <a:schemeClr val="bg1"/>
                </a:solidFill>
              </a:rPr>
              <a:t>Facilidades de Acceso a la Información</a:t>
            </a: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6" t="32852" r="25889" b="1348"/>
          <a:stretch/>
        </p:blipFill>
        <p:spPr>
          <a:xfrm>
            <a:off x="5299218" y="4540955"/>
            <a:ext cx="2859261" cy="217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7 CuadroTexto"/>
          <p:cNvSpPr txBox="1"/>
          <p:nvPr/>
        </p:nvSpPr>
        <p:spPr>
          <a:xfrm>
            <a:off x="749300" y="1571758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195903" y="1125231"/>
            <a:ext cx="2976435" cy="47404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Rectángulo 11"/>
          <p:cNvSpPr/>
          <p:nvPr/>
        </p:nvSpPr>
        <p:spPr>
          <a:xfrm>
            <a:off x="152723" y="1173820"/>
            <a:ext cx="3039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Nueva imagen del portal SUIA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13" name="7 CuadroTexto"/>
          <p:cNvSpPr txBox="1"/>
          <p:nvPr/>
        </p:nvSpPr>
        <p:spPr>
          <a:xfrm>
            <a:off x="5400214" y="1499160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cxnSp>
        <p:nvCxnSpPr>
          <p:cNvPr id="20" name="Conector recto 19"/>
          <p:cNvCxnSpPr/>
          <p:nvPr/>
        </p:nvCxnSpPr>
        <p:spPr>
          <a:xfrm>
            <a:off x="4554873" y="2430684"/>
            <a:ext cx="0" cy="393539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Rectángulo redondeado 23"/>
          <p:cNvSpPr/>
          <p:nvPr/>
        </p:nvSpPr>
        <p:spPr>
          <a:xfrm>
            <a:off x="1963271" y="266431"/>
            <a:ext cx="5437654" cy="60162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>
                <a:solidFill>
                  <a:schemeClr val="bg1"/>
                </a:solidFill>
              </a:rPr>
              <a:t>Creación del nuevo portal informativo, apoyo a la gestión de las aplicaciones SUIA – SAF - SIB</a:t>
            </a:r>
            <a:endParaRPr lang="es-EC" b="1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8416" t="8667" r="59917" b="4813"/>
          <a:stretch/>
        </p:blipFill>
        <p:spPr>
          <a:xfrm>
            <a:off x="223046" y="2639028"/>
            <a:ext cx="4153059" cy="319129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098" y="2715040"/>
            <a:ext cx="4404658" cy="246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8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99" y="1603023"/>
            <a:ext cx="2028463" cy="4056926"/>
          </a:xfrm>
          <a:prstGeom prst="rect">
            <a:avLst/>
          </a:prstGeom>
        </p:spPr>
      </p:pic>
      <p:sp>
        <p:nvSpPr>
          <p:cNvPr id="7" name="Rectángulo redondeado 6"/>
          <p:cNvSpPr/>
          <p:nvPr/>
        </p:nvSpPr>
        <p:spPr>
          <a:xfrm>
            <a:off x="3071899" y="357365"/>
            <a:ext cx="2699554" cy="35094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Creación APP consultas</a:t>
            </a:r>
            <a:endParaRPr lang="es-EC" b="1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868" y="1603023"/>
            <a:ext cx="1968996" cy="3937991"/>
          </a:xfrm>
          <a:prstGeom prst="rect">
            <a:avLst/>
          </a:prstGeom>
        </p:spPr>
      </p:pic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423253" y="823992"/>
            <a:ext cx="81619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s-EC" dirty="0">
                <a:latin typeface="+mn-lt"/>
                <a:cs typeface="+mn-cs"/>
              </a:rPr>
              <a:t>Por primera vez el SUIA cuenta con una aplicación de consulta a los requerimientos del proceso de Regularización y Control Ambiental.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6" t="5185" r="3185" b="81482"/>
          <a:stretch/>
        </p:blipFill>
        <p:spPr>
          <a:xfrm>
            <a:off x="4277303" y="2673636"/>
            <a:ext cx="77216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76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 6"/>
          <p:cNvSpPr/>
          <p:nvPr/>
        </p:nvSpPr>
        <p:spPr>
          <a:xfrm>
            <a:off x="613178" y="406699"/>
            <a:ext cx="3450821" cy="35094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Política de Control de Cambios</a:t>
            </a:r>
            <a:endParaRPr lang="es-EC" b="1" dirty="0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613178" y="935752"/>
            <a:ext cx="816194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  <a:cs typeface="+mn-cs"/>
              </a:rPr>
              <a:t>En cumplimiento a las normas de control interno emitidas por la Contraloría General del Estado, el SUIA procede a la elaboración de las políticas de control de cambio, y la Autoridad Máxima del Ministerio del Ambiente mediante Memorando MAE-DISE-2019-0984-M se procede con la APROBACIÓN por parte del Ministro del Ambiente (Subrogante). </a:t>
            </a:r>
          </a:p>
        </p:txBody>
      </p:sp>
      <p:sp>
        <p:nvSpPr>
          <p:cNvPr id="10" name="8 Rectángulo"/>
          <p:cNvSpPr>
            <a:spLocks noChangeArrowheads="1"/>
          </p:cNvSpPr>
          <p:nvPr/>
        </p:nvSpPr>
        <p:spPr bwMode="auto">
          <a:xfrm>
            <a:off x="613177" y="2591190"/>
            <a:ext cx="81619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  <a:cs typeface="+mn-cs"/>
              </a:rPr>
              <a:t>Con Memorando MAE-MAE-2019-0235-M, el Ministro del Ambiente socializa las políticas de control de cambio a las Autoridades del Ministerio Ambiente.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587" y="364775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5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308060" y="2916819"/>
            <a:ext cx="3626780" cy="5059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4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GRACIAS</a:t>
            </a:r>
            <a:endParaRPr lang="es-ES" sz="45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35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7 CuadroTexto"/>
          <p:cNvSpPr txBox="1"/>
          <p:nvPr/>
        </p:nvSpPr>
        <p:spPr>
          <a:xfrm>
            <a:off x="5016107" y="1745380"/>
            <a:ext cx="35128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100" b="1" i="1" dirty="0">
                <a:solidFill>
                  <a:srgbClr val="004497"/>
                </a:solidFill>
                <a:cs typeface="Arial"/>
              </a:rPr>
              <a:t>INFORMACIÓN AMBIENTAL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5276503" y="1397874"/>
            <a:ext cx="31667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100" b="1" i="1" dirty="0">
                <a:solidFill>
                  <a:srgbClr val="004497"/>
                </a:solidFill>
                <a:cs typeface="Arial"/>
              </a:rPr>
              <a:t>SISTEMA ÚNICO DE</a:t>
            </a:r>
          </a:p>
        </p:txBody>
      </p:sp>
      <p:sp>
        <p:nvSpPr>
          <p:cNvPr id="9" name="7 CuadroTexto"/>
          <p:cNvSpPr txBox="1"/>
          <p:nvPr/>
        </p:nvSpPr>
        <p:spPr>
          <a:xfrm>
            <a:off x="6231916" y="2305668"/>
            <a:ext cx="12559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100" b="1" i="1" dirty="0">
                <a:solidFill>
                  <a:srgbClr val="004497"/>
                </a:solidFill>
                <a:cs typeface="Arial"/>
              </a:rPr>
              <a:t>SUIA</a:t>
            </a:r>
          </a:p>
        </p:txBody>
      </p:sp>
      <p:sp>
        <p:nvSpPr>
          <p:cNvPr id="10" name="8 Rectángulo"/>
          <p:cNvSpPr>
            <a:spLocks noChangeArrowheads="1"/>
          </p:cNvSpPr>
          <p:nvPr/>
        </p:nvSpPr>
        <p:spPr bwMode="auto">
          <a:xfrm>
            <a:off x="5016107" y="3573044"/>
            <a:ext cx="3858935" cy="1300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s-EC" altLang="es-ES" sz="1350" dirty="0" smtClean="0"/>
              <a:t>E</a:t>
            </a:r>
            <a:r>
              <a:rPr lang="es-EC" sz="1350" dirty="0" smtClean="0"/>
              <a:t>s </a:t>
            </a:r>
            <a:r>
              <a:rPr lang="es-EC" sz="1350" dirty="0"/>
              <a:t>un conjunto de recursos técnicos y humanos que ofrece un servicio de gestión a requerimientos internos y externos sobre los procesos que están automatizados en el SUIA</a:t>
            </a:r>
            <a:r>
              <a:rPr lang="es-EC" sz="13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graphicFrame>
        <p:nvGraphicFramePr>
          <p:cNvPr id="14" name="Diagrama 13"/>
          <p:cNvGraphicFramePr/>
          <p:nvPr>
            <p:extLst/>
          </p:nvPr>
        </p:nvGraphicFramePr>
        <p:xfrm>
          <a:off x="-665888" y="1099332"/>
          <a:ext cx="6528195" cy="4313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8" name="Picture 10" descr="Resultado de imagen para mesa de ayud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446" y="2311790"/>
            <a:ext cx="140731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088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7 CuadroTexto"/>
          <p:cNvSpPr txBox="1"/>
          <p:nvPr/>
        </p:nvSpPr>
        <p:spPr>
          <a:xfrm>
            <a:off x="4767942" y="820660"/>
            <a:ext cx="4232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C" sz="2400" b="1" i="1" dirty="0">
                <a:solidFill>
                  <a:srgbClr val="004497"/>
                </a:solidFill>
                <a:cs typeface="Arial"/>
              </a:rPr>
              <a:t>Módulos que se brinda soporte</a:t>
            </a:r>
          </a:p>
        </p:txBody>
      </p:sp>
      <p:sp>
        <p:nvSpPr>
          <p:cNvPr id="68" name="7 CuadroTexto"/>
          <p:cNvSpPr txBox="1"/>
          <p:nvPr/>
        </p:nvSpPr>
        <p:spPr>
          <a:xfrm>
            <a:off x="6380390" y="1282325"/>
            <a:ext cx="2640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C" sz="2400" b="1" i="1" dirty="0">
                <a:solidFill>
                  <a:srgbClr val="004497"/>
                </a:solidFill>
                <a:cs typeface="Arial"/>
              </a:rPr>
              <a:t>Mesa de </a:t>
            </a:r>
            <a:r>
              <a:rPr lang="es-EC" sz="2400" b="1" i="1" dirty="0" smtClean="0">
                <a:solidFill>
                  <a:srgbClr val="004497"/>
                </a:solidFill>
                <a:cs typeface="Arial"/>
              </a:rPr>
              <a:t>Servicios</a:t>
            </a:r>
            <a:endParaRPr lang="es-EC" sz="2400" b="1" i="1" dirty="0">
              <a:solidFill>
                <a:srgbClr val="004497"/>
              </a:solidFill>
              <a:cs typeface="Arial"/>
            </a:endParaRPr>
          </a:p>
        </p:txBody>
      </p:sp>
      <p:graphicFrame>
        <p:nvGraphicFramePr>
          <p:cNvPr id="69" name="Diagrama 68"/>
          <p:cNvGraphicFramePr/>
          <p:nvPr>
            <p:extLst/>
          </p:nvPr>
        </p:nvGraphicFramePr>
        <p:xfrm>
          <a:off x="-584707" y="1590675"/>
          <a:ext cx="5318632" cy="3832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0" name="Grupo 69"/>
          <p:cNvGrpSpPr/>
          <p:nvPr/>
        </p:nvGrpSpPr>
        <p:grpSpPr>
          <a:xfrm>
            <a:off x="469706" y="876591"/>
            <a:ext cx="1077798" cy="1077798"/>
            <a:chOff x="3418015" y="323179"/>
            <a:chExt cx="1437064" cy="1437064"/>
          </a:xfrm>
          <a:solidFill>
            <a:schemeClr val="accent1">
              <a:lumMod val="75000"/>
            </a:schemeClr>
          </a:solidFill>
        </p:grpSpPr>
        <p:sp>
          <p:nvSpPr>
            <p:cNvPr id="71" name="Elipse 70"/>
            <p:cNvSpPr/>
            <p:nvPr/>
          </p:nvSpPr>
          <p:spPr>
            <a:xfrm>
              <a:off x="3418015" y="323179"/>
              <a:ext cx="1437064" cy="143706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Elipse 4"/>
            <p:cNvSpPr/>
            <p:nvPr/>
          </p:nvSpPr>
          <p:spPr>
            <a:xfrm>
              <a:off x="3572460" y="633939"/>
              <a:ext cx="1136339" cy="81554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sz="1050" b="1" dirty="0"/>
                <a:t>Regularización y Control Ambiental</a:t>
              </a:r>
            </a:p>
          </p:txBody>
        </p:sp>
      </p:grpSp>
      <p:grpSp>
        <p:nvGrpSpPr>
          <p:cNvPr id="73" name="Grupo 72"/>
          <p:cNvGrpSpPr/>
          <p:nvPr/>
        </p:nvGrpSpPr>
        <p:grpSpPr>
          <a:xfrm>
            <a:off x="1533225" y="1257650"/>
            <a:ext cx="1077798" cy="1077798"/>
            <a:chOff x="1949015" y="670630"/>
            <a:chExt cx="1437064" cy="1437064"/>
          </a:xfrm>
          <a:solidFill>
            <a:schemeClr val="tx2">
              <a:lumMod val="75000"/>
            </a:schemeClr>
          </a:solidFill>
        </p:grpSpPr>
        <p:sp>
          <p:nvSpPr>
            <p:cNvPr id="74" name="Elipse 73"/>
            <p:cNvSpPr/>
            <p:nvPr/>
          </p:nvSpPr>
          <p:spPr>
            <a:xfrm>
              <a:off x="1949015" y="670630"/>
              <a:ext cx="1437064" cy="143706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Elipse 4"/>
            <p:cNvSpPr/>
            <p:nvPr/>
          </p:nvSpPr>
          <p:spPr>
            <a:xfrm>
              <a:off x="2178507" y="881083"/>
              <a:ext cx="997120" cy="101615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b="1" dirty="0"/>
                <a:t>SAF</a:t>
              </a:r>
            </a:p>
          </p:txBody>
        </p:sp>
      </p:grpSp>
      <p:grpSp>
        <p:nvGrpSpPr>
          <p:cNvPr id="76" name="Grupo 75"/>
          <p:cNvGrpSpPr/>
          <p:nvPr/>
        </p:nvGrpSpPr>
        <p:grpSpPr>
          <a:xfrm>
            <a:off x="2602508" y="816827"/>
            <a:ext cx="1077798" cy="1077798"/>
            <a:chOff x="1949015" y="670630"/>
            <a:chExt cx="1437064" cy="1437064"/>
          </a:xfrm>
          <a:solidFill>
            <a:schemeClr val="accent2">
              <a:lumMod val="75000"/>
            </a:schemeClr>
          </a:solidFill>
        </p:grpSpPr>
        <p:sp>
          <p:nvSpPr>
            <p:cNvPr id="77" name="Elipse 76"/>
            <p:cNvSpPr/>
            <p:nvPr/>
          </p:nvSpPr>
          <p:spPr>
            <a:xfrm>
              <a:off x="1949015" y="670630"/>
              <a:ext cx="1437064" cy="143706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8" name="Elipse 4"/>
            <p:cNvSpPr/>
            <p:nvPr/>
          </p:nvSpPr>
          <p:spPr>
            <a:xfrm>
              <a:off x="2159468" y="881083"/>
              <a:ext cx="1016158" cy="101615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C" b="1" dirty="0"/>
                <a:t>SIB</a:t>
              </a:r>
            </a:p>
          </p:txBody>
        </p:sp>
      </p:grpSp>
      <p:sp>
        <p:nvSpPr>
          <p:cNvPr id="5" name="Rectángulo redondeado 4"/>
          <p:cNvSpPr/>
          <p:nvPr/>
        </p:nvSpPr>
        <p:spPr>
          <a:xfrm>
            <a:off x="3629025" y="3077452"/>
            <a:ext cx="5241131" cy="1980323"/>
          </a:xfrm>
          <a:prstGeom prst="roundRect">
            <a:avLst>
              <a:gd name="adj" fmla="val 8720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350"/>
          </a:p>
        </p:txBody>
      </p:sp>
      <p:sp>
        <p:nvSpPr>
          <p:cNvPr id="79" name="7 CuadroTexto"/>
          <p:cNvSpPr txBox="1"/>
          <p:nvPr/>
        </p:nvSpPr>
        <p:spPr>
          <a:xfrm>
            <a:off x="4183567" y="3097448"/>
            <a:ext cx="45744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2100" b="1" i="1" dirty="0">
                <a:solidFill>
                  <a:srgbClr val="004497"/>
                </a:solidFill>
                <a:cs typeface="Arial"/>
              </a:rPr>
              <a:t>Número de Tickets – 2016 a </a:t>
            </a:r>
            <a:r>
              <a:rPr lang="es-EC" sz="2100" b="1" i="1" dirty="0" smtClean="0">
                <a:solidFill>
                  <a:srgbClr val="004497"/>
                </a:solidFill>
                <a:cs typeface="Arial"/>
              </a:rPr>
              <a:t>2018</a:t>
            </a:r>
            <a:endParaRPr lang="es-EC" sz="2100" b="1" i="1" dirty="0">
              <a:solidFill>
                <a:srgbClr val="004497"/>
              </a:solidFill>
              <a:cs typeface="Arial"/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/>
          </p:nvPr>
        </p:nvGraphicFramePr>
        <p:xfrm>
          <a:off x="3772876" y="3613111"/>
          <a:ext cx="4985162" cy="1304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7783"/>
                <a:gridCol w="456883"/>
                <a:gridCol w="342311"/>
                <a:gridCol w="456883"/>
                <a:gridCol w="342311"/>
                <a:gridCol w="456883"/>
                <a:gridCol w="352108"/>
              </a:tblGrid>
              <a:tr h="14718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dirty="0">
                          <a:effectLst/>
                        </a:rPr>
                        <a:t>Sistemas/Aplicaciones/Módulos</a:t>
                      </a:r>
                      <a:endParaRPr lang="es-EC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2016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2017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2018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  <a:tr h="147184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Num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Num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Num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1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dirty="0">
                          <a:effectLst/>
                        </a:rPr>
                        <a:t>Sistema de regularización y control ambiental</a:t>
                      </a:r>
                      <a:endParaRPr lang="es-EC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34548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79%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31505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73%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27216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75%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7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Sistema de Administración Forestal SAF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4449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10%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6637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15%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4836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13%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7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Sistema de Categorización Ambiental Nacional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2814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6%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1080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3%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564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7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Sistema de Información de Biodiversidad SIB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393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562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506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7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Hidrocarburos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dirty="0">
                          <a:effectLst/>
                        </a:rPr>
                        <a:t>370</a:t>
                      </a:r>
                      <a:endParaRPr lang="es-EC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401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1%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687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>
                          <a:effectLst/>
                        </a:rPr>
                        <a:t>2%</a:t>
                      </a:r>
                      <a:endParaRPr lang="es-EC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7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dirty="0">
                          <a:effectLst/>
                        </a:rPr>
                        <a:t>Total</a:t>
                      </a:r>
                      <a:endParaRPr lang="es-EC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b="1" dirty="0">
                          <a:effectLst/>
                        </a:rPr>
                        <a:t>43819</a:t>
                      </a:r>
                      <a:endParaRPr lang="es-EC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b="1" dirty="0">
                          <a:effectLst/>
                        </a:rPr>
                        <a:t>43032</a:t>
                      </a:r>
                      <a:endParaRPr lang="es-EC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C" sz="1000" b="1" dirty="0">
                          <a:effectLst/>
                        </a:rPr>
                        <a:t>36260</a:t>
                      </a:r>
                      <a:endParaRPr lang="es-EC" sz="1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ángulo 1"/>
          <p:cNvSpPr/>
          <p:nvPr/>
        </p:nvSpPr>
        <p:spPr>
          <a:xfrm>
            <a:off x="1128404" y="5397964"/>
            <a:ext cx="1887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EC" b="1" dirty="0"/>
              <a:t>BRINDA SOPORTE</a:t>
            </a:r>
          </a:p>
        </p:txBody>
      </p:sp>
      <p:sp>
        <p:nvSpPr>
          <p:cNvPr id="20" name="8 Rectángulo"/>
          <p:cNvSpPr>
            <a:spLocks noChangeArrowheads="1"/>
          </p:cNvSpPr>
          <p:nvPr/>
        </p:nvSpPr>
        <p:spPr bwMode="auto">
          <a:xfrm>
            <a:off x="4381178" y="5183858"/>
            <a:ext cx="39984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Hasta mayo de 2019 se han registrado 12.285 ticket.</a:t>
            </a:r>
            <a:endParaRPr lang="es-EC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42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Rectángulo"/>
          <p:cNvSpPr>
            <a:spLocks noChangeArrowheads="1"/>
          </p:cNvSpPr>
          <p:nvPr/>
        </p:nvSpPr>
        <p:spPr bwMode="auto">
          <a:xfrm>
            <a:off x="236926" y="2341577"/>
            <a:ext cx="39984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Desconocimiento en los usuarios sobre el proceso de actualización del certificado de intersección.</a:t>
            </a:r>
          </a:p>
        </p:txBody>
      </p:sp>
      <p:sp>
        <p:nvSpPr>
          <p:cNvPr id="10" name="7 CuadroTexto"/>
          <p:cNvSpPr txBox="1"/>
          <p:nvPr/>
        </p:nvSpPr>
        <p:spPr>
          <a:xfrm>
            <a:off x="749300" y="1091145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111156" y="725181"/>
            <a:ext cx="4315568" cy="36596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Rectángulo 11"/>
          <p:cNvSpPr/>
          <p:nvPr/>
        </p:nvSpPr>
        <p:spPr>
          <a:xfrm>
            <a:off x="215931" y="723497"/>
            <a:ext cx="4101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Actualización del Certificado Intersección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13" name="7 CuadroTexto"/>
          <p:cNvSpPr txBox="1"/>
          <p:nvPr/>
        </p:nvSpPr>
        <p:spPr>
          <a:xfrm>
            <a:off x="5400214" y="1091145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cxnSp>
        <p:nvCxnSpPr>
          <p:cNvPr id="20" name="Conector recto 19"/>
          <p:cNvCxnSpPr/>
          <p:nvPr/>
        </p:nvCxnSpPr>
        <p:spPr>
          <a:xfrm>
            <a:off x="4525179" y="1383532"/>
            <a:ext cx="61962" cy="389266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9" name="Picture 2" descr="thumb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1043277"/>
            <a:ext cx="514911" cy="49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8 Rectángulo"/>
          <p:cNvSpPr>
            <a:spLocks noChangeArrowheads="1"/>
          </p:cNvSpPr>
          <p:nvPr/>
        </p:nvSpPr>
        <p:spPr bwMode="auto">
          <a:xfrm>
            <a:off x="236927" y="1720704"/>
            <a:ext cx="399842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Usuarios crean proyectos para actualizar el certificado de intersección</a:t>
            </a:r>
            <a:r>
              <a:rPr lang="es-EC" dirty="0" smtClean="0">
                <a:latin typeface="+mn-lt"/>
              </a:rPr>
              <a:t>.</a:t>
            </a:r>
            <a:endParaRPr lang="es-EC" dirty="0">
              <a:latin typeface="+mn-lt"/>
            </a:endParaRPr>
          </a:p>
        </p:txBody>
      </p:sp>
      <p:sp>
        <p:nvSpPr>
          <p:cNvPr id="17" name="Elipse 16"/>
          <p:cNvSpPr/>
          <p:nvPr/>
        </p:nvSpPr>
        <p:spPr>
          <a:xfrm>
            <a:off x="111156" y="2455426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4" name="Elipse 23"/>
          <p:cNvSpPr/>
          <p:nvPr/>
        </p:nvSpPr>
        <p:spPr>
          <a:xfrm>
            <a:off x="115312" y="1841115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21" name="8 Rectángulo"/>
          <p:cNvSpPr>
            <a:spLocks noChangeArrowheads="1"/>
          </p:cNvSpPr>
          <p:nvPr/>
        </p:nvSpPr>
        <p:spPr bwMode="auto">
          <a:xfrm>
            <a:off x="241082" y="3238076"/>
            <a:ext cx="3998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La actualización del certificado de intersección genera error en las estadísticas.</a:t>
            </a:r>
          </a:p>
        </p:txBody>
      </p:sp>
      <p:sp>
        <p:nvSpPr>
          <p:cNvPr id="22" name="Elipse 21"/>
          <p:cNvSpPr/>
          <p:nvPr/>
        </p:nvSpPr>
        <p:spPr>
          <a:xfrm>
            <a:off x="115312" y="3351925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6313246" y="4774053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4" name="CuadroTexto 33"/>
          <p:cNvSpPr txBox="1"/>
          <p:nvPr/>
        </p:nvSpPr>
        <p:spPr>
          <a:xfrm>
            <a:off x="6905484" y="4764407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6953709" y="5816695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6284308" y="5841772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7" name="8 Rectángulo"/>
          <p:cNvSpPr>
            <a:spLocks noChangeArrowheads="1"/>
          </p:cNvSpPr>
          <p:nvPr/>
        </p:nvSpPr>
        <p:spPr bwMode="auto">
          <a:xfrm>
            <a:off x="4958072" y="1753430"/>
            <a:ext cx="39984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La actualización del certificado de intersección se realiza en la opción proyectos del operador.</a:t>
            </a:r>
          </a:p>
        </p:txBody>
      </p:sp>
      <p:sp>
        <p:nvSpPr>
          <p:cNvPr id="38" name="8 Rectángulo"/>
          <p:cNvSpPr>
            <a:spLocks noChangeArrowheads="1"/>
          </p:cNvSpPr>
          <p:nvPr/>
        </p:nvSpPr>
        <p:spPr bwMode="auto">
          <a:xfrm>
            <a:off x="4953917" y="2498537"/>
            <a:ext cx="3998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Cada actualización del certificado ambiental se registra en el proyecto que corresponde.</a:t>
            </a:r>
          </a:p>
        </p:txBody>
      </p:sp>
      <p:sp>
        <p:nvSpPr>
          <p:cNvPr id="39" name="8 Rectángulo"/>
          <p:cNvSpPr>
            <a:spLocks noChangeArrowheads="1"/>
          </p:cNvSpPr>
          <p:nvPr/>
        </p:nvSpPr>
        <p:spPr bwMode="auto">
          <a:xfrm>
            <a:off x="4999455" y="3138033"/>
            <a:ext cx="399842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Estadística reales de los proyectos registrados en el SUIA</a:t>
            </a:r>
            <a:r>
              <a:rPr lang="es-EC" dirty="0" smtClean="0">
                <a:latin typeface="+mn-lt"/>
              </a:rPr>
              <a:t>.</a:t>
            </a:r>
            <a:endParaRPr lang="es-EC" dirty="0">
              <a:latin typeface="+mn-lt"/>
            </a:endParaRPr>
          </a:p>
        </p:txBody>
      </p:sp>
      <p:sp>
        <p:nvSpPr>
          <p:cNvPr id="40" name="Elipse 39"/>
          <p:cNvSpPr/>
          <p:nvPr/>
        </p:nvSpPr>
        <p:spPr>
          <a:xfrm>
            <a:off x="4876614" y="1909772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41" name="Elipse 40"/>
          <p:cNvSpPr/>
          <p:nvPr/>
        </p:nvSpPr>
        <p:spPr>
          <a:xfrm>
            <a:off x="4874134" y="2626019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42" name="Elipse 41"/>
          <p:cNvSpPr/>
          <p:nvPr/>
        </p:nvSpPr>
        <p:spPr>
          <a:xfrm>
            <a:off x="4894681" y="3271507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  <p:sp>
        <p:nvSpPr>
          <p:cNvPr id="43" name="8 Rectángulo"/>
          <p:cNvSpPr>
            <a:spLocks noChangeArrowheads="1"/>
          </p:cNvSpPr>
          <p:nvPr/>
        </p:nvSpPr>
        <p:spPr bwMode="auto">
          <a:xfrm>
            <a:off x="5000439" y="3709492"/>
            <a:ext cx="39984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sz="1600" dirty="0">
                <a:latin typeface="+mn-lt"/>
              </a:rPr>
              <a:t>El ingreso de coordenadas lo pueden realizar con decimales.</a:t>
            </a:r>
          </a:p>
        </p:txBody>
      </p:sp>
      <p:sp>
        <p:nvSpPr>
          <p:cNvPr id="44" name="Elipse 43"/>
          <p:cNvSpPr/>
          <p:nvPr/>
        </p:nvSpPr>
        <p:spPr>
          <a:xfrm>
            <a:off x="4895665" y="3842966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1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redondeado 10"/>
          <p:cNvSpPr/>
          <p:nvPr/>
        </p:nvSpPr>
        <p:spPr>
          <a:xfrm>
            <a:off x="354223" y="1086281"/>
            <a:ext cx="4727151" cy="391016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2" name="Rectángulo 11"/>
          <p:cNvSpPr/>
          <p:nvPr/>
        </p:nvSpPr>
        <p:spPr>
          <a:xfrm>
            <a:off x="377974" y="1096173"/>
            <a:ext cx="4676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Proceso de Participación Ciudadana – AM 020</a:t>
            </a:r>
            <a:endParaRPr lang="es-EC" b="1" dirty="0">
              <a:solidFill>
                <a:schemeClr val="bg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141" y="2813551"/>
            <a:ext cx="1828801" cy="182880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82960" y="1785337"/>
            <a:ext cx="60997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C" sz="1600" dirty="0">
                <a:cs typeface="Arial" panose="020B0604020202020204" pitchFamily="34" charset="0"/>
              </a:rPr>
              <a:t>Proyectos registrados antes del 13 abril 2018, no debe </a:t>
            </a:r>
            <a:r>
              <a:rPr lang="es-EC" sz="1600" dirty="0" smtClean="0">
                <a:cs typeface="Arial" panose="020B0604020202020204" pitchFamily="34" charset="0"/>
              </a:rPr>
              <a:t>solicitar el </a:t>
            </a:r>
            <a:r>
              <a:rPr lang="es-EC" sz="1600" dirty="0">
                <a:cs typeface="Arial" panose="020B0604020202020204" pitchFamily="34" charset="0"/>
              </a:rPr>
              <a:t>sistema la información de PPS.</a:t>
            </a:r>
            <a:endParaRPr lang="es-MX" sz="1600" dirty="0"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82960" y="2658188"/>
            <a:ext cx="60997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C" sz="1600" dirty="0">
                <a:cs typeface="Arial" panose="020B0604020202020204" pitchFamily="34" charset="0"/>
              </a:rPr>
              <a:t>Proyectos registrados desde 13 abril 2018 hasta 13 febrero 2019, debe solicitar el sistema la información de PPC, estos ítems debe ser obligatorio, AM 109.</a:t>
            </a:r>
            <a:endParaRPr lang="es-MX" sz="1600" dirty="0"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04848" y="3849571"/>
            <a:ext cx="6055994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C" sz="1600" dirty="0">
                <a:cs typeface="Arial" panose="020B0604020202020204" pitchFamily="34" charset="0"/>
              </a:rPr>
              <a:t>Proyectos registrados desde 14 febrero 2019 hasta 11 marzo 2019, la información de PPC debe ser opcional, AM 013. </a:t>
            </a:r>
            <a:endParaRPr lang="es-MX" sz="1600" dirty="0"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04848" y="4671622"/>
            <a:ext cx="6055994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s-EC" sz="1600" dirty="0">
                <a:cs typeface="Arial" panose="020B0604020202020204" pitchFamily="34" charset="0"/>
              </a:rPr>
              <a:t>Proyectos registrados desde 12 marzo 2019, a partir de la fecha indicar no tiene que solicitar información de PPC, AM 020.</a:t>
            </a:r>
            <a:endParaRPr lang="es-MX" sz="1600" dirty="0">
              <a:cs typeface="Arial" panose="020B0604020202020204" pitchFamily="34" charset="0"/>
            </a:endParaRPr>
          </a:p>
        </p:txBody>
      </p:sp>
      <p:sp>
        <p:nvSpPr>
          <p:cNvPr id="41" name="Elipse 40"/>
          <p:cNvSpPr/>
          <p:nvPr/>
        </p:nvSpPr>
        <p:spPr>
          <a:xfrm>
            <a:off x="378185" y="2011015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600">
              <a:solidFill>
                <a:schemeClr val="tx1"/>
              </a:solidFill>
            </a:endParaRPr>
          </a:p>
        </p:txBody>
      </p:sp>
      <p:sp>
        <p:nvSpPr>
          <p:cNvPr id="42" name="Elipse 41"/>
          <p:cNvSpPr/>
          <p:nvPr/>
        </p:nvSpPr>
        <p:spPr>
          <a:xfrm>
            <a:off x="392068" y="2841330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600">
              <a:solidFill>
                <a:schemeClr val="tx1"/>
              </a:solidFill>
            </a:endParaRPr>
          </a:p>
        </p:txBody>
      </p:sp>
      <p:sp>
        <p:nvSpPr>
          <p:cNvPr id="43" name="Elipse 42"/>
          <p:cNvSpPr/>
          <p:nvPr/>
        </p:nvSpPr>
        <p:spPr>
          <a:xfrm>
            <a:off x="377974" y="3996005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600">
              <a:solidFill>
                <a:schemeClr val="tx1"/>
              </a:solidFill>
            </a:endParaRPr>
          </a:p>
        </p:txBody>
      </p:sp>
      <p:sp>
        <p:nvSpPr>
          <p:cNvPr id="44" name="Elipse 43"/>
          <p:cNvSpPr/>
          <p:nvPr/>
        </p:nvSpPr>
        <p:spPr>
          <a:xfrm>
            <a:off x="378185" y="4860382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600">
              <a:solidFill>
                <a:schemeClr val="tx1"/>
              </a:solidFill>
            </a:endParaRPr>
          </a:p>
        </p:txBody>
      </p:sp>
      <p:pic>
        <p:nvPicPr>
          <p:cNvPr id="45" name="Picture 2" descr="thumb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084" y="878784"/>
            <a:ext cx="626715" cy="59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34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Rectángulo"/>
          <p:cNvSpPr>
            <a:spLocks noChangeArrowheads="1"/>
          </p:cNvSpPr>
          <p:nvPr/>
        </p:nvSpPr>
        <p:spPr bwMode="auto">
          <a:xfrm>
            <a:off x="264399" y="2414123"/>
            <a:ext cx="39984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</a:rPr>
              <a:t>El operador solicitaba a Mesa de servicios mediante ticket la actualización del tipo de persona (Natural / Jurídico).</a:t>
            </a:r>
            <a:endParaRPr lang="es-EC" dirty="0">
              <a:latin typeface="+mn-lt"/>
            </a:endParaRPr>
          </a:p>
        </p:txBody>
      </p:sp>
      <p:sp>
        <p:nvSpPr>
          <p:cNvPr id="10" name="7 CuadroTexto"/>
          <p:cNvSpPr txBox="1"/>
          <p:nvPr/>
        </p:nvSpPr>
        <p:spPr>
          <a:xfrm>
            <a:off x="749300" y="1669364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183332" y="1043940"/>
            <a:ext cx="3890828" cy="39627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b="1" dirty="0" smtClean="0">
                <a:solidFill>
                  <a:schemeClr val="bg1"/>
                </a:solidFill>
              </a:rPr>
              <a:t>Actualización de información usuarios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13" name="7 CuadroTexto"/>
          <p:cNvSpPr txBox="1"/>
          <p:nvPr/>
        </p:nvSpPr>
        <p:spPr>
          <a:xfrm>
            <a:off x="5400214" y="1669364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sp>
        <p:nvSpPr>
          <p:cNvPr id="14" name="8 Rectángulo"/>
          <p:cNvSpPr>
            <a:spLocks noChangeArrowheads="1"/>
          </p:cNvSpPr>
          <p:nvPr/>
        </p:nvSpPr>
        <p:spPr bwMode="auto">
          <a:xfrm>
            <a:off x="4911183" y="2414123"/>
            <a:ext cx="39984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</a:rPr>
              <a:t>El Responsable asignado por las unidades serán los encargados de actualizar la información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9" name="Picture 2" descr="thumb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1050294"/>
            <a:ext cx="1041400" cy="99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ipse 16"/>
          <p:cNvSpPr/>
          <p:nvPr/>
        </p:nvSpPr>
        <p:spPr>
          <a:xfrm>
            <a:off x="138628" y="2545211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7" name="Elipse 26"/>
          <p:cNvSpPr/>
          <p:nvPr/>
        </p:nvSpPr>
        <p:spPr>
          <a:xfrm>
            <a:off x="4761003" y="2540237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Elipse 15"/>
          <p:cNvSpPr/>
          <p:nvPr/>
        </p:nvSpPr>
        <p:spPr>
          <a:xfrm>
            <a:off x="4831515" y="3492853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8 Rectángulo"/>
          <p:cNvSpPr>
            <a:spLocks noChangeArrowheads="1"/>
          </p:cNvSpPr>
          <p:nvPr/>
        </p:nvSpPr>
        <p:spPr bwMode="auto">
          <a:xfrm>
            <a:off x="4883902" y="3375076"/>
            <a:ext cx="3998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Tiempo de respuesta inmediata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Conector recto 21"/>
          <p:cNvCxnSpPr/>
          <p:nvPr/>
        </p:nvCxnSpPr>
        <p:spPr>
          <a:xfrm>
            <a:off x="4618173" y="1851949"/>
            <a:ext cx="0" cy="201399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515" y="4295012"/>
            <a:ext cx="4769810" cy="1812172"/>
          </a:xfrm>
          <a:prstGeom prst="rect">
            <a:avLst/>
          </a:prstGeom>
          <a:solidFill>
            <a:srgbClr val="FFFFFF"/>
          </a:solidFill>
          <a:ln w="63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541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Rectángulo"/>
          <p:cNvSpPr>
            <a:spLocks noChangeArrowheads="1"/>
          </p:cNvSpPr>
          <p:nvPr/>
        </p:nvSpPr>
        <p:spPr bwMode="auto">
          <a:xfrm>
            <a:off x="264399" y="2425696"/>
            <a:ext cx="39984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La autoridad ambiental no puede gestionar sus tareas asignadas, al no dispone de un </a:t>
            </a:r>
            <a:r>
              <a:rPr lang="es-EC" dirty="0" err="1">
                <a:latin typeface="+mn-lt"/>
              </a:rPr>
              <a:t>token</a:t>
            </a:r>
            <a:r>
              <a:rPr lang="es-EC" dirty="0">
                <a:latin typeface="+mn-lt"/>
              </a:rPr>
              <a:t> para firma electrónica</a:t>
            </a:r>
            <a:r>
              <a:rPr lang="es-EC" dirty="0" smtClean="0">
                <a:latin typeface="+mn-lt"/>
              </a:rPr>
              <a:t>.</a:t>
            </a:r>
            <a:endParaRPr lang="es-EC" dirty="0">
              <a:latin typeface="+mn-lt"/>
            </a:endParaRPr>
          </a:p>
        </p:txBody>
      </p:sp>
      <p:sp>
        <p:nvSpPr>
          <p:cNvPr id="10" name="7 CuadroTexto"/>
          <p:cNvSpPr txBox="1"/>
          <p:nvPr/>
        </p:nvSpPr>
        <p:spPr>
          <a:xfrm>
            <a:off x="749300" y="1680937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183332" y="1043940"/>
            <a:ext cx="4368348" cy="39627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b="1" dirty="0" smtClean="0">
                <a:solidFill>
                  <a:schemeClr val="bg1"/>
                </a:solidFill>
              </a:rPr>
              <a:t>Activación </a:t>
            </a:r>
            <a:r>
              <a:rPr lang="es-EC" b="1" dirty="0">
                <a:solidFill>
                  <a:schemeClr val="bg1"/>
                </a:solidFill>
              </a:rPr>
              <a:t>/ desactivación firma electrónica</a:t>
            </a:r>
          </a:p>
        </p:txBody>
      </p:sp>
      <p:sp>
        <p:nvSpPr>
          <p:cNvPr id="13" name="7 CuadroTexto"/>
          <p:cNvSpPr txBox="1"/>
          <p:nvPr/>
        </p:nvSpPr>
        <p:spPr>
          <a:xfrm>
            <a:off x="5400214" y="1680937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sp>
        <p:nvSpPr>
          <p:cNvPr id="14" name="8 Rectángulo"/>
          <p:cNvSpPr>
            <a:spLocks noChangeArrowheads="1"/>
          </p:cNvSpPr>
          <p:nvPr/>
        </p:nvSpPr>
        <p:spPr bwMode="auto">
          <a:xfrm>
            <a:off x="4911183" y="2425696"/>
            <a:ext cx="39984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Brinda la facilidad de seleccionar la opción para firmar los documentos, ya sea de forma física o a través del </a:t>
            </a:r>
            <a:r>
              <a:rPr lang="es-EC" dirty="0" err="1">
                <a:latin typeface="+mn-lt"/>
              </a:rPr>
              <a:t>token</a:t>
            </a:r>
            <a:r>
              <a:rPr lang="es-EC" dirty="0">
                <a:latin typeface="+mn-lt"/>
              </a:rPr>
              <a:t> para firma electrónica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9" name="Picture 2" descr="thumb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1143656"/>
            <a:ext cx="1041400" cy="99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ipse 16"/>
          <p:cNvSpPr/>
          <p:nvPr/>
        </p:nvSpPr>
        <p:spPr>
          <a:xfrm>
            <a:off x="138628" y="2556784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7" name="Elipse 26"/>
          <p:cNvSpPr/>
          <p:nvPr/>
        </p:nvSpPr>
        <p:spPr>
          <a:xfrm>
            <a:off x="4761003" y="2551810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Elipse 14"/>
          <p:cNvSpPr/>
          <p:nvPr/>
        </p:nvSpPr>
        <p:spPr>
          <a:xfrm>
            <a:off x="183332" y="3829513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Elipse 15"/>
          <p:cNvSpPr/>
          <p:nvPr/>
        </p:nvSpPr>
        <p:spPr>
          <a:xfrm>
            <a:off x="4831515" y="3778746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8" name="8 Rectángulo"/>
          <p:cNvSpPr>
            <a:spLocks noChangeArrowheads="1"/>
          </p:cNvSpPr>
          <p:nvPr/>
        </p:nvSpPr>
        <p:spPr bwMode="auto">
          <a:xfrm>
            <a:off x="4883902" y="3660969"/>
            <a:ext cx="3998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Tiempo de respuesta inmediata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ectángulo redondeado 20"/>
          <p:cNvSpPr/>
          <p:nvPr/>
        </p:nvSpPr>
        <p:spPr>
          <a:xfrm>
            <a:off x="2177593" y="376498"/>
            <a:ext cx="4886961" cy="35094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Actualización oportuna de información en SUIA</a:t>
            </a:r>
            <a:endParaRPr lang="es-EC" b="1" dirty="0"/>
          </a:p>
        </p:txBody>
      </p:sp>
      <p:cxnSp>
        <p:nvCxnSpPr>
          <p:cNvPr id="22" name="Conector recto 21"/>
          <p:cNvCxnSpPr/>
          <p:nvPr/>
        </p:nvCxnSpPr>
        <p:spPr>
          <a:xfrm>
            <a:off x="4618173" y="1616468"/>
            <a:ext cx="0" cy="283978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Rectángulo 1"/>
          <p:cNvSpPr/>
          <p:nvPr/>
        </p:nvSpPr>
        <p:spPr>
          <a:xfrm>
            <a:off x="311902" y="3684917"/>
            <a:ext cx="395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dirty="0"/>
              <a:t>Tiempo de respuesta para habilitar la firma manual de 3 a 5 días.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" t="46652"/>
          <a:stretch>
            <a:fillRect/>
          </a:stretch>
        </p:blipFill>
        <p:spPr bwMode="auto">
          <a:xfrm>
            <a:off x="69943" y="4769800"/>
            <a:ext cx="4490049" cy="194143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0"/>
          <a:stretch>
            <a:fillRect/>
          </a:stretch>
        </p:blipFill>
        <p:spPr bwMode="auto">
          <a:xfrm>
            <a:off x="4834812" y="4769800"/>
            <a:ext cx="4210714" cy="194143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20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Rectángulo"/>
          <p:cNvSpPr>
            <a:spLocks noChangeArrowheads="1"/>
          </p:cNvSpPr>
          <p:nvPr/>
        </p:nvSpPr>
        <p:spPr bwMode="auto">
          <a:xfrm>
            <a:off x="883920" y="3068044"/>
            <a:ext cx="71018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</a:rPr>
              <a:t>Software para la creación de cursos virtuales orientados al fortalecimiento de Regularización y Control Ambiental.</a:t>
            </a:r>
            <a:endParaRPr lang="es-EC" dirty="0">
              <a:latin typeface="+mn-lt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191015" y="1242076"/>
            <a:ext cx="2369305" cy="39627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b="1" dirty="0" smtClean="0">
                <a:solidFill>
                  <a:schemeClr val="bg1"/>
                </a:solidFill>
              </a:rPr>
              <a:t>Alianza </a:t>
            </a:r>
            <a:r>
              <a:rPr lang="es-EC" b="1" dirty="0" err="1" smtClean="0">
                <a:solidFill>
                  <a:schemeClr val="bg1"/>
                </a:solidFill>
              </a:rPr>
              <a:t>ProAmazonía</a:t>
            </a:r>
            <a:endParaRPr lang="es-EC" b="1" dirty="0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25741" b="20021"/>
          <a:stretch/>
        </p:blipFill>
        <p:spPr>
          <a:xfrm>
            <a:off x="2177593" y="1901994"/>
            <a:ext cx="2705100" cy="9144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43445" r="1"/>
          <a:stretch/>
        </p:blipFill>
        <p:spPr>
          <a:xfrm>
            <a:off x="5077854" y="1713260"/>
            <a:ext cx="1346337" cy="9376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723" y="4080559"/>
            <a:ext cx="2900232" cy="203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8 Rectángulo"/>
          <p:cNvSpPr>
            <a:spLocks noChangeArrowheads="1"/>
          </p:cNvSpPr>
          <p:nvPr/>
        </p:nvSpPr>
        <p:spPr bwMode="auto">
          <a:xfrm>
            <a:off x="374366" y="2519405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Los técnicos realizan </a:t>
            </a:r>
            <a:r>
              <a:rPr lang="es-EC" dirty="0" err="1">
                <a:latin typeface="+mn-lt"/>
              </a:rPr>
              <a:t>copy</a:t>
            </a:r>
            <a:r>
              <a:rPr lang="es-EC" dirty="0">
                <a:latin typeface="+mn-lt"/>
              </a:rPr>
              <a:t>/page de informes y oficios.</a:t>
            </a:r>
          </a:p>
        </p:txBody>
      </p:sp>
      <p:sp>
        <p:nvSpPr>
          <p:cNvPr id="16" name="7 CuadroTexto"/>
          <p:cNvSpPr txBox="1"/>
          <p:nvPr/>
        </p:nvSpPr>
        <p:spPr>
          <a:xfrm>
            <a:off x="859267" y="1883830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chemeClr val="accent2"/>
                </a:solidFill>
                <a:cs typeface="Arial"/>
              </a:rPr>
              <a:t>Antes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147239" y="1370000"/>
            <a:ext cx="4540176" cy="48322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0" name="Rectángulo 19"/>
          <p:cNvSpPr/>
          <p:nvPr/>
        </p:nvSpPr>
        <p:spPr>
          <a:xfrm>
            <a:off x="132890" y="1370000"/>
            <a:ext cx="4542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>
                <a:solidFill>
                  <a:schemeClr val="bg1"/>
                </a:solidFill>
              </a:rPr>
              <a:t>Problemas con plantillas de informes y oficios</a:t>
            </a:r>
            <a:endParaRPr lang="es-EC" b="1" dirty="0">
              <a:solidFill>
                <a:schemeClr val="bg1"/>
              </a:solidFill>
            </a:endParaRPr>
          </a:p>
        </p:txBody>
      </p:sp>
      <p:sp>
        <p:nvSpPr>
          <p:cNvPr id="23" name="7 CuadroTexto"/>
          <p:cNvSpPr txBox="1"/>
          <p:nvPr/>
        </p:nvSpPr>
        <p:spPr>
          <a:xfrm>
            <a:off x="5510181" y="1883830"/>
            <a:ext cx="285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3200" b="1" dirty="0" smtClean="0">
                <a:solidFill>
                  <a:srgbClr val="004497"/>
                </a:solidFill>
                <a:cs typeface="Arial"/>
              </a:rPr>
              <a:t>Ahora</a:t>
            </a:r>
          </a:p>
        </p:txBody>
      </p:sp>
      <p:sp>
        <p:nvSpPr>
          <p:cNvPr id="24" name="8 Rectángulo"/>
          <p:cNvSpPr>
            <a:spLocks noChangeArrowheads="1"/>
          </p:cNvSpPr>
          <p:nvPr/>
        </p:nvSpPr>
        <p:spPr bwMode="auto">
          <a:xfrm>
            <a:off x="4952428" y="2516473"/>
            <a:ext cx="3998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Agilidad para generar informes y oficios.</a:t>
            </a:r>
          </a:p>
        </p:txBody>
      </p:sp>
      <p:sp>
        <p:nvSpPr>
          <p:cNvPr id="25" name="8 Rectángulo"/>
          <p:cNvSpPr>
            <a:spLocks noChangeArrowheads="1"/>
          </p:cNvSpPr>
          <p:nvPr/>
        </p:nvSpPr>
        <p:spPr bwMode="auto">
          <a:xfrm>
            <a:off x="4939261" y="2916032"/>
            <a:ext cx="39984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>
                <a:latin typeface="+mn-lt"/>
              </a:rPr>
              <a:t>5% menos de incidencias sobre problemas en generación de informes y oficios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8 Rectángulo"/>
          <p:cNvSpPr>
            <a:spLocks noChangeArrowheads="1"/>
          </p:cNvSpPr>
          <p:nvPr/>
        </p:nvSpPr>
        <p:spPr bwMode="auto">
          <a:xfrm>
            <a:off x="374365" y="3217715"/>
            <a:ext cx="3998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s-EC" dirty="0">
                <a:cs typeface="Arial" panose="020B0604020202020204" pitchFamily="34" charset="0"/>
              </a:rPr>
              <a:t>Doble trabajo para técnicos.</a:t>
            </a:r>
          </a:p>
        </p:txBody>
      </p:sp>
      <p:sp>
        <p:nvSpPr>
          <p:cNvPr id="28" name="8 Rectángulo"/>
          <p:cNvSpPr>
            <a:spLocks noChangeArrowheads="1"/>
          </p:cNvSpPr>
          <p:nvPr/>
        </p:nvSpPr>
        <p:spPr bwMode="auto">
          <a:xfrm>
            <a:off x="4952428" y="3887230"/>
            <a:ext cx="39984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s-EC" dirty="0" smtClean="0">
                <a:latin typeface="+mn-lt"/>
              </a:rPr>
              <a:t>Ahorro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s-EC" dirty="0">
                <a:latin typeface="+mn-lt"/>
              </a:rPr>
              <a:t>en tiempo de los técnicos en promedio de 2 horas.</a:t>
            </a:r>
          </a:p>
        </p:txBody>
      </p:sp>
      <p:sp>
        <p:nvSpPr>
          <p:cNvPr id="29" name="Elipse 28"/>
          <p:cNvSpPr/>
          <p:nvPr/>
        </p:nvSpPr>
        <p:spPr>
          <a:xfrm>
            <a:off x="248595" y="2650493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0" name="Elipse 29"/>
          <p:cNvSpPr/>
          <p:nvPr/>
        </p:nvSpPr>
        <p:spPr>
          <a:xfrm>
            <a:off x="252750" y="3338126"/>
            <a:ext cx="104775" cy="107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1" name="Elipse 30"/>
          <p:cNvSpPr/>
          <p:nvPr/>
        </p:nvSpPr>
        <p:spPr>
          <a:xfrm>
            <a:off x="4870970" y="2672815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2" name="Elipse 31"/>
          <p:cNvSpPr/>
          <p:nvPr/>
        </p:nvSpPr>
        <p:spPr>
          <a:xfrm>
            <a:off x="4875125" y="3056283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3" name="Elipse 32"/>
          <p:cNvSpPr/>
          <p:nvPr/>
        </p:nvSpPr>
        <p:spPr>
          <a:xfrm>
            <a:off x="4870970" y="4024600"/>
            <a:ext cx="104775" cy="10715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cxnSp>
        <p:nvCxnSpPr>
          <p:cNvPr id="34" name="Conector recto 33"/>
          <p:cNvCxnSpPr/>
          <p:nvPr/>
        </p:nvCxnSpPr>
        <p:spPr>
          <a:xfrm>
            <a:off x="4618173" y="2288459"/>
            <a:ext cx="0" cy="382080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6" name="CuadroTexto 35"/>
          <p:cNvSpPr txBox="1"/>
          <p:nvPr/>
        </p:nvSpPr>
        <p:spPr>
          <a:xfrm>
            <a:off x="6316993" y="5041547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6909231" y="5031901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6957456" y="6084189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6288055" y="6109266"/>
            <a:ext cx="503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 smtClean="0">
                <a:solidFill>
                  <a:schemeClr val="bg1"/>
                </a:solidFill>
              </a:rPr>
              <a:t>25%</a:t>
            </a:r>
            <a:endParaRPr lang="es-MX" sz="1400" b="1" dirty="0">
              <a:solidFill>
                <a:schemeClr val="bg1"/>
              </a:solidFill>
            </a:endParaRPr>
          </a:p>
        </p:txBody>
      </p:sp>
      <p:pic>
        <p:nvPicPr>
          <p:cNvPr id="40" name="Picture 2" descr="thumb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1345835"/>
            <a:ext cx="1041400" cy="99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18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992</Words>
  <Application>Microsoft Office PowerPoint</Application>
  <PresentationFormat>Presentación en pantalla (4:3)</PresentationFormat>
  <Paragraphs>158</Paragraphs>
  <Slides>18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MAE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Christian Salazar</dc:creator>
  <cp:lastModifiedBy>fosho</cp:lastModifiedBy>
  <cp:revision>70</cp:revision>
  <dcterms:created xsi:type="dcterms:W3CDTF">2018-05-30T17:00:57Z</dcterms:created>
  <dcterms:modified xsi:type="dcterms:W3CDTF">2019-05-27T18:50:10Z</dcterms:modified>
</cp:coreProperties>
</file>